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7" r:id="rId6"/>
    <p:sldMasterId id="2147483709" r:id="rId7"/>
    <p:sldMasterId id="2147483721" r:id="rId8"/>
    <p:sldMasterId id="2147483733" r:id="rId9"/>
    <p:sldMasterId id="2147483745" r:id="rId10"/>
    <p:sldMasterId id="2147483757" r:id="rId11"/>
    <p:sldMasterId id="2147483769" r:id="rId12"/>
    <p:sldMasterId id="2147483781" r:id="rId13"/>
    <p:sldMasterId id="2147483793" r:id="rId14"/>
    <p:sldMasterId id="2147483805" r:id="rId15"/>
    <p:sldMasterId id="2147483817" r:id="rId16"/>
    <p:sldMasterId id="2147483829" r:id="rId17"/>
    <p:sldMasterId id="2147483841" r:id="rId18"/>
    <p:sldMasterId id="2147483853" r:id="rId19"/>
    <p:sldMasterId id="2147483865" r:id="rId20"/>
    <p:sldMasterId id="2147483877" r:id="rId21"/>
    <p:sldMasterId id="2147483889" r:id="rId22"/>
    <p:sldMasterId id="2147483901" r:id="rId23"/>
    <p:sldMasterId id="2147483913" r:id="rId24"/>
    <p:sldMasterId id="2147483925" r:id="rId25"/>
    <p:sldMasterId id="2147483937" r:id="rId26"/>
    <p:sldMasterId id="2147483949" r:id="rId27"/>
    <p:sldMasterId id="2147483961" r:id="rId28"/>
    <p:sldMasterId id="2147483973" r:id="rId29"/>
  </p:sldMasterIdLst>
  <p:sldIdLst>
    <p:sldId id="475" r:id="rId30"/>
    <p:sldId id="470" r:id="rId31"/>
    <p:sldId id="471" r:id="rId32"/>
    <p:sldId id="473" r:id="rId33"/>
    <p:sldId id="557" r:id="rId34"/>
    <p:sldId id="558" r:id="rId35"/>
    <p:sldId id="474" r:id="rId36"/>
    <p:sldId id="282" r:id="rId37"/>
    <p:sldId id="256" r:id="rId38"/>
    <p:sldId id="284" r:id="rId39"/>
    <p:sldId id="257" r:id="rId40"/>
    <p:sldId id="277" r:id="rId41"/>
    <p:sldId id="283" r:id="rId42"/>
    <p:sldId id="258" r:id="rId43"/>
    <p:sldId id="259" r:id="rId44"/>
    <p:sldId id="260" r:id="rId45"/>
    <p:sldId id="261" r:id="rId46"/>
    <p:sldId id="262" r:id="rId47"/>
    <p:sldId id="272" r:id="rId48"/>
    <p:sldId id="371" r:id="rId49"/>
    <p:sldId id="373" r:id="rId50"/>
    <p:sldId id="372" r:id="rId51"/>
    <p:sldId id="374" r:id="rId52"/>
    <p:sldId id="375" r:id="rId53"/>
    <p:sldId id="323" r:id="rId54"/>
    <p:sldId id="276" r:id="rId55"/>
    <p:sldId id="285" r:id="rId56"/>
    <p:sldId id="286" r:id="rId57"/>
    <p:sldId id="287" r:id="rId58"/>
    <p:sldId id="288" r:id="rId59"/>
    <p:sldId id="289" r:id="rId60"/>
    <p:sldId id="292" r:id="rId61"/>
    <p:sldId id="290" r:id="rId62"/>
    <p:sldId id="291" r:id="rId63"/>
    <p:sldId id="647" r:id="rId64"/>
    <p:sldId id="294" r:id="rId65"/>
    <p:sldId id="295" r:id="rId66"/>
    <p:sldId id="296" r:id="rId67"/>
    <p:sldId id="293" r:id="rId68"/>
    <p:sldId id="320" r:id="rId69"/>
    <p:sldId id="321" r:id="rId70"/>
    <p:sldId id="322" r:id="rId71"/>
    <p:sldId id="324" r:id="rId72"/>
    <p:sldId id="297" r:id="rId73"/>
    <p:sldId id="298" r:id="rId74"/>
    <p:sldId id="303" r:id="rId75"/>
    <p:sldId id="304" r:id="rId76"/>
    <p:sldId id="425" r:id="rId77"/>
    <p:sldId id="299" r:id="rId78"/>
    <p:sldId id="427" r:id="rId79"/>
    <p:sldId id="300" r:id="rId80"/>
    <p:sldId id="301" r:id="rId81"/>
    <p:sldId id="307" r:id="rId82"/>
    <p:sldId id="302" r:id="rId83"/>
    <p:sldId id="305" r:id="rId84"/>
    <p:sldId id="306" r:id="rId85"/>
    <p:sldId id="308" r:id="rId86"/>
    <p:sldId id="428" r:id="rId87"/>
    <p:sldId id="429" r:id="rId88"/>
    <p:sldId id="325" r:id="rId89"/>
    <p:sldId id="326" r:id="rId90"/>
    <p:sldId id="327" r:id="rId91"/>
    <p:sldId id="310" r:id="rId92"/>
    <p:sldId id="311" r:id="rId93"/>
    <p:sldId id="309" r:id="rId94"/>
    <p:sldId id="312" r:id="rId95"/>
    <p:sldId id="313" r:id="rId96"/>
    <p:sldId id="328" r:id="rId97"/>
    <p:sldId id="455" r:id="rId98"/>
    <p:sldId id="456" r:id="rId99"/>
    <p:sldId id="315" r:id="rId100"/>
    <p:sldId id="460" r:id="rId101"/>
    <p:sldId id="461" r:id="rId102"/>
    <p:sldId id="317" r:id="rId103"/>
    <p:sldId id="318" r:id="rId104"/>
    <p:sldId id="319" r:id="rId105"/>
    <p:sldId id="468" r:id="rId106"/>
    <p:sldId id="469" r:id="rId107"/>
  </p:sldIdLst>
  <p:sldSz cx="9144000" cy="6858000" type="screen4x3"/>
  <p:notesSz cx="6858000" cy="9144000"/>
  <p:custDataLst>
    <p:tags r:id="rId11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 userDrawn="1">
          <p15:clr>
            <a:srgbClr val="A4A3A4"/>
          </p15:clr>
        </p15:guide>
        <p15:guide id="2" pos="2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CCFF"/>
    <a:srgbClr val="FFFFCC"/>
    <a:srgbClr val="FFFF66"/>
    <a:srgbClr val="FF99CC"/>
    <a:srgbClr val="FF0066"/>
    <a:srgbClr val="EFE9FF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878"/>
    <p:restoredTop sz="94660"/>
  </p:normalViewPr>
  <p:slideViewPr>
    <p:cSldViewPr showGuides="1">
      <p:cViewPr varScale="1">
        <p:scale>
          <a:sx n="98" d="100"/>
          <a:sy n="98" d="100"/>
        </p:scale>
        <p:origin x="-270" y="-90"/>
      </p:cViewPr>
      <p:guideLst>
        <p:guide orient="horz" pos="2126"/>
        <p:guide pos="29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70.xml"/><Relationship Id="rId98" Type="http://schemas.openxmlformats.org/officeDocument/2006/relationships/slide" Target="slides/slide69.xml"/><Relationship Id="rId97" Type="http://schemas.openxmlformats.org/officeDocument/2006/relationships/slide" Target="slides/slide68.xml"/><Relationship Id="rId96" Type="http://schemas.openxmlformats.org/officeDocument/2006/relationships/slide" Target="slides/slide67.xml"/><Relationship Id="rId95" Type="http://schemas.openxmlformats.org/officeDocument/2006/relationships/slide" Target="slides/slide66.xml"/><Relationship Id="rId94" Type="http://schemas.openxmlformats.org/officeDocument/2006/relationships/slide" Target="slides/slide65.xml"/><Relationship Id="rId93" Type="http://schemas.openxmlformats.org/officeDocument/2006/relationships/slide" Target="slides/slide64.xml"/><Relationship Id="rId92" Type="http://schemas.openxmlformats.org/officeDocument/2006/relationships/slide" Target="slides/slide63.xml"/><Relationship Id="rId91" Type="http://schemas.openxmlformats.org/officeDocument/2006/relationships/slide" Target="slides/slide62.xml"/><Relationship Id="rId90" Type="http://schemas.openxmlformats.org/officeDocument/2006/relationships/slide" Target="slides/slide61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60.xml"/><Relationship Id="rId88" Type="http://schemas.openxmlformats.org/officeDocument/2006/relationships/slide" Target="slides/slide59.xml"/><Relationship Id="rId87" Type="http://schemas.openxmlformats.org/officeDocument/2006/relationships/slide" Target="slides/slide58.xml"/><Relationship Id="rId86" Type="http://schemas.openxmlformats.org/officeDocument/2006/relationships/slide" Target="slides/slide57.xml"/><Relationship Id="rId85" Type="http://schemas.openxmlformats.org/officeDocument/2006/relationships/slide" Target="slides/slide56.xml"/><Relationship Id="rId84" Type="http://schemas.openxmlformats.org/officeDocument/2006/relationships/slide" Target="slides/slide55.xml"/><Relationship Id="rId83" Type="http://schemas.openxmlformats.org/officeDocument/2006/relationships/slide" Target="slides/slide54.xml"/><Relationship Id="rId82" Type="http://schemas.openxmlformats.org/officeDocument/2006/relationships/slide" Target="slides/slide53.xml"/><Relationship Id="rId81" Type="http://schemas.openxmlformats.org/officeDocument/2006/relationships/slide" Target="slides/slide52.xml"/><Relationship Id="rId80" Type="http://schemas.openxmlformats.org/officeDocument/2006/relationships/slide" Target="slides/slide5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50.xml"/><Relationship Id="rId78" Type="http://schemas.openxmlformats.org/officeDocument/2006/relationships/slide" Target="slides/slide49.xml"/><Relationship Id="rId77" Type="http://schemas.openxmlformats.org/officeDocument/2006/relationships/slide" Target="slides/slide48.xml"/><Relationship Id="rId76" Type="http://schemas.openxmlformats.org/officeDocument/2006/relationships/slide" Target="slides/slide47.xml"/><Relationship Id="rId75" Type="http://schemas.openxmlformats.org/officeDocument/2006/relationships/slide" Target="slides/slide46.xml"/><Relationship Id="rId74" Type="http://schemas.openxmlformats.org/officeDocument/2006/relationships/slide" Target="slides/slide45.xml"/><Relationship Id="rId73" Type="http://schemas.openxmlformats.org/officeDocument/2006/relationships/slide" Target="slides/slide44.xml"/><Relationship Id="rId72" Type="http://schemas.openxmlformats.org/officeDocument/2006/relationships/slide" Target="slides/slide43.xml"/><Relationship Id="rId71" Type="http://schemas.openxmlformats.org/officeDocument/2006/relationships/slide" Target="slides/slide42.xml"/><Relationship Id="rId70" Type="http://schemas.openxmlformats.org/officeDocument/2006/relationships/slide" Target="slides/slide4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40.xml"/><Relationship Id="rId68" Type="http://schemas.openxmlformats.org/officeDocument/2006/relationships/slide" Target="slides/slide39.xml"/><Relationship Id="rId67" Type="http://schemas.openxmlformats.org/officeDocument/2006/relationships/slide" Target="slides/slide38.xml"/><Relationship Id="rId66" Type="http://schemas.openxmlformats.org/officeDocument/2006/relationships/slide" Target="slides/slide37.xml"/><Relationship Id="rId65" Type="http://schemas.openxmlformats.org/officeDocument/2006/relationships/slide" Target="slides/slide36.xml"/><Relationship Id="rId64" Type="http://schemas.openxmlformats.org/officeDocument/2006/relationships/slide" Target="slides/slide35.xml"/><Relationship Id="rId63" Type="http://schemas.openxmlformats.org/officeDocument/2006/relationships/slide" Target="slides/slide34.xml"/><Relationship Id="rId62" Type="http://schemas.openxmlformats.org/officeDocument/2006/relationships/slide" Target="slides/slide33.xml"/><Relationship Id="rId61" Type="http://schemas.openxmlformats.org/officeDocument/2006/relationships/slide" Target="slides/slide32.xml"/><Relationship Id="rId60" Type="http://schemas.openxmlformats.org/officeDocument/2006/relationships/slide" Target="slides/slide3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0.xml"/><Relationship Id="rId58" Type="http://schemas.openxmlformats.org/officeDocument/2006/relationships/slide" Target="slides/slide29.xml"/><Relationship Id="rId57" Type="http://schemas.openxmlformats.org/officeDocument/2006/relationships/slide" Target="slides/slide28.xml"/><Relationship Id="rId56" Type="http://schemas.openxmlformats.org/officeDocument/2006/relationships/slide" Target="slides/slide27.xml"/><Relationship Id="rId55" Type="http://schemas.openxmlformats.org/officeDocument/2006/relationships/slide" Target="slides/slide26.xml"/><Relationship Id="rId54" Type="http://schemas.openxmlformats.org/officeDocument/2006/relationships/slide" Target="slides/slide25.xml"/><Relationship Id="rId53" Type="http://schemas.openxmlformats.org/officeDocument/2006/relationships/slide" Target="slides/slide24.xml"/><Relationship Id="rId52" Type="http://schemas.openxmlformats.org/officeDocument/2006/relationships/slide" Target="slides/slide23.xml"/><Relationship Id="rId51" Type="http://schemas.openxmlformats.org/officeDocument/2006/relationships/slide" Target="slides/slide22.xml"/><Relationship Id="rId50" Type="http://schemas.openxmlformats.org/officeDocument/2006/relationships/slide" Target="slides/slide2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0.xml"/><Relationship Id="rId48" Type="http://schemas.openxmlformats.org/officeDocument/2006/relationships/slide" Target="slides/slide19.xml"/><Relationship Id="rId47" Type="http://schemas.openxmlformats.org/officeDocument/2006/relationships/slide" Target="slides/slide18.xml"/><Relationship Id="rId46" Type="http://schemas.openxmlformats.org/officeDocument/2006/relationships/slide" Target="slides/slide17.xml"/><Relationship Id="rId45" Type="http://schemas.openxmlformats.org/officeDocument/2006/relationships/slide" Target="slides/slide16.xml"/><Relationship Id="rId44" Type="http://schemas.openxmlformats.org/officeDocument/2006/relationships/slide" Target="slides/slide15.xml"/><Relationship Id="rId43" Type="http://schemas.openxmlformats.org/officeDocument/2006/relationships/slide" Target="slides/slide14.xml"/><Relationship Id="rId42" Type="http://schemas.openxmlformats.org/officeDocument/2006/relationships/slide" Target="slides/slide13.xml"/><Relationship Id="rId41" Type="http://schemas.openxmlformats.org/officeDocument/2006/relationships/slide" Target="slides/slide12.xml"/><Relationship Id="rId40" Type="http://schemas.openxmlformats.org/officeDocument/2006/relationships/slide" Target="slides/slide1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0.xml"/><Relationship Id="rId38" Type="http://schemas.openxmlformats.org/officeDocument/2006/relationships/slide" Target="slides/slide9.xml"/><Relationship Id="rId37" Type="http://schemas.openxmlformats.org/officeDocument/2006/relationships/slide" Target="slides/slide8.xml"/><Relationship Id="rId36" Type="http://schemas.openxmlformats.org/officeDocument/2006/relationships/slide" Target="slides/slide7.xml"/><Relationship Id="rId35" Type="http://schemas.openxmlformats.org/officeDocument/2006/relationships/slide" Target="slides/slide6.xml"/><Relationship Id="rId34" Type="http://schemas.openxmlformats.org/officeDocument/2006/relationships/slide" Target="slides/slide5.xml"/><Relationship Id="rId33" Type="http://schemas.openxmlformats.org/officeDocument/2006/relationships/slide" Target="slides/slide4.xml"/><Relationship Id="rId32" Type="http://schemas.openxmlformats.org/officeDocument/2006/relationships/slide" Target="slides/slide3.xml"/><Relationship Id="rId31" Type="http://schemas.openxmlformats.org/officeDocument/2006/relationships/slide" Target="slides/slide2.xml"/><Relationship Id="rId30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1" Type="http://schemas.openxmlformats.org/officeDocument/2006/relationships/tags" Target="tags/tag1.xml"/><Relationship Id="rId110" Type="http://schemas.openxmlformats.org/officeDocument/2006/relationships/tableStyles" Target="tableStyles.xml"/><Relationship Id="rId11" Type="http://schemas.openxmlformats.org/officeDocument/2006/relationships/slideMaster" Target="slideMasters/slideMaster10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slide" Target="slides/slide78.xml"/><Relationship Id="rId106" Type="http://schemas.openxmlformats.org/officeDocument/2006/relationships/slide" Target="slides/slide77.xml"/><Relationship Id="rId105" Type="http://schemas.openxmlformats.org/officeDocument/2006/relationships/slide" Target="slides/slide76.xml"/><Relationship Id="rId104" Type="http://schemas.openxmlformats.org/officeDocument/2006/relationships/slide" Target="slides/slide75.xml"/><Relationship Id="rId103" Type="http://schemas.openxmlformats.org/officeDocument/2006/relationships/slide" Target="slides/slide74.xml"/><Relationship Id="rId102" Type="http://schemas.openxmlformats.org/officeDocument/2006/relationships/slide" Target="slides/slide73.xml"/><Relationship Id="rId101" Type="http://schemas.openxmlformats.org/officeDocument/2006/relationships/slide" Target="slides/slide72.xml"/><Relationship Id="rId100" Type="http://schemas.openxmlformats.org/officeDocument/2006/relationships/slide" Target="slides/slide7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3" y="549275"/>
            <a:ext cx="2090737" cy="557688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0" y="549275"/>
            <a:ext cx="6119813" cy="557688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>
    <p:random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2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1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3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12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1.xml"/><Relationship Id="rId8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2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5.xml"/><Relationship Id="rId13" Type="http://schemas.openxmlformats.org/officeDocument/2006/relationships/theme" Target="../theme/theme1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34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3" Type="http://schemas.openxmlformats.org/officeDocument/2006/relationships/theme" Target="../theme/theme1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7.xml"/><Relationship Id="rId13" Type="http://schemas.openxmlformats.org/officeDocument/2006/relationships/theme" Target="../theme/theme1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6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68.xml"/><Relationship Id="rId13" Type="http://schemas.openxmlformats.org/officeDocument/2006/relationships/theme" Target="../theme/theme1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67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9.xml"/><Relationship Id="rId13" Type="http://schemas.openxmlformats.org/officeDocument/2006/relationships/theme" Target="../theme/theme1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78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90.xml"/><Relationship Id="rId13" Type="http://schemas.openxmlformats.org/officeDocument/2006/relationships/theme" Target="../theme/theme1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89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201.xml"/><Relationship Id="rId13" Type="http://schemas.openxmlformats.org/officeDocument/2006/relationships/theme" Target="../theme/theme1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2.xml"/><Relationship Id="rId13" Type="http://schemas.openxmlformats.org/officeDocument/2006/relationships/theme" Target="../theme/theme2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1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23.xml"/><Relationship Id="rId13" Type="http://schemas.openxmlformats.org/officeDocument/2006/relationships/theme" Target="../theme/theme2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22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37.xml"/><Relationship Id="rId4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34.xml"/><Relationship Id="rId13" Type="http://schemas.openxmlformats.org/officeDocument/2006/relationships/theme" Target="../theme/theme2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33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45.xml"/><Relationship Id="rId13" Type="http://schemas.openxmlformats.org/officeDocument/2006/relationships/theme" Target="../theme/theme2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44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3.xml"/><Relationship Id="rId8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8.xml"/><Relationship Id="rId3" Type="http://schemas.openxmlformats.org/officeDocument/2006/relationships/slideLayout" Target="../slideLayouts/slideLayout257.xml"/><Relationship Id="rId2" Type="http://schemas.openxmlformats.org/officeDocument/2006/relationships/slideLayout" Target="../slideLayouts/slideLayout256.xml"/><Relationship Id="rId13" Type="http://schemas.openxmlformats.org/officeDocument/2006/relationships/theme" Target="../theme/theme2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55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4.xml"/><Relationship Id="rId8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72.xml"/><Relationship Id="rId6" Type="http://schemas.openxmlformats.org/officeDocument/2006/relationships/slideLayout" Target="../slideLayouts/slideLayout271.xml"/><Relationship Id="rId5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269.xml"/><Relationship Id="rId3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67.xml"/><Relationship Id="rId13" Type="http://schemas.openxmlformats.org/officeDocument/2006/relationships/theme" Target="../theme/theme2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76.xml"/><Relationship Id="rId10" Type="http://schemas.openxmlformats.org/officeDocument/2006/relationships/slideLayout" Target="../slideLayouts/slideLayout275.xml"/><Relationship Id="rId1" Type="http://schemas.openxmlformats.org/officeDocument/2006/relationships/slideLayout" Target="../slideLayouts/slideLayout266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5.xml"/><Relationship Id="rId8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79.xml"/><Relationship Id="rId2" Type="http://schemas.openxmlformats.org/officeDocument/2006/relationships/slideLayout" Target="../slideLayouts/slideLayout278.xml"/><Relationship Id="rId13" Type="http://schemas.openxmlformats.org/officeDocument/2006/relationships/theme" Target="../theme/theme2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87.xml"/><Relationship Id="rId10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77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6.xml"/><Relationship Id="rId8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94.xml"/><Relationship Id="rId6" Type="http://schemas.openxmlformats.org/officeDocument/2006/relationships/slideLayout" Target="../slideLayouts/slideLayout293.xml"/><Relationship Id="rId5" Type="http://schemas.openxmlformats.org/officeDocument/2006/relationships/slideLayout" Target="../slideLayouts/slideLayout292.xml"/><Relationship Id="rId4" Type="http://schemas.openxmlformats.org/officeDocument/2006/relationships/slideLayout" Target="../slideLayouts/slideLayout291.xml"/><Relationship Id="rId3" Type="http://schemas.openxmlformats.org/officeDocument/2006/relationships/slideLayout" Target="../slideLayouts/slideLayout290.xml"/><Relationship Id="rId2" Type="http://schemas.openxmlformats.org/officeDocument/2006/relationships/slideLayout" Target="../slideLayouts/slideLayout289.xml"/><Relationship Id="rId13" Type="http://schemas.openxmlformats.org/officeDocument/2006/relationships/theme" Target="../theme/theme2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98.xml"/><Relationship Id="rId10" Type="http://schemas.openxmlformats.org/officeDocument/2006/relationships/slideLayout" Target="../slideLayouts/slideLayout297.xml"/><Relationship Id="rId1" Type="http://schemas.openxmlformats.org/officeDocument/2006/relationships/slideLayout" Target="../slideLayouts/slideLayout288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7.xml"/><Relationship Id="rId8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04.xml"/><Relationship Id="rId5" Type="http://schemas.openxmlformats.org/officeDocument/2006/relationships/slideLayout" Target="../slideLayouts/slideLayout303.xml"/><Relationship Id="rId4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301.xml"/><Relationship Id="rId2" Type="http://schemas.openxmlformats.org/officeDocument/2006/relationships/slideLayout" Target="../slideLayouts/slideLayout300.xml"/><Relationship Id="rId13" Type="http://schemas.openxmlformats.org/officeDocument/2006/relationships/theme" Target="../theme/theme2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308.xml"/><Relationship Id="rId1" Type="http://schemas.openxmlformats.org/officeDocument/2006/relationships/slideLayout" Target="../slideLayouts/slideLayout29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4" Type="http://schemas.openxmlformats.org/officeDocument/2006/relationships/theme" Target="../theme/theme4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0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071563" y="142875"/>
            <a:ext cx="4929188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电工学实验</a:t>
            </a:r>
            <a:endParaRPr kumimoji="1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028" name="标题占位符 1"/>
          <p:cNvSpPr>
            <a:spLocks noGrp="1"/>
          </p:cNvSpPr>
          <p:nvPr>
            <p:ph type="title"/>
          </p:nvPr>
        </p:nvSpPr>
        <p:spPr>
          <a:xfrm>
            <a:off x="323850" y="549275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42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126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290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3314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338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5362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638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7410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8434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9458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482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150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2530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3554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4578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5602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66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7650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8674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074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098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122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071563" y="142875"/>
            <a:ext cx="4929188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TeK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 TDS1001B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数字存储示波器使用介绍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512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14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8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170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194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218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7" Type="http://schemas.openxmlformats.org/officeDocument/2006/relationships/slide" Target="slide25.xml"/><Relationship Id="rId6" Type="http://schemas.openxmlformats.org/officeDocument/2006/relationships/slide" Target="slide16.xml"/><Relationship Id="rId5" Type="http://schemas.openxmlformats.org/officeDocument/2006/relationships/slide" Target="slide19.xml"/><Relationship Id="rId4" Type="http://schemas.openxmlformats.org/officeDocument/2006/relationships/slide" Target="slide18.xml"/><Relationship Id="rId3" Type="http://schemas.openxmlformats.org/officeDocument/2006/relationships/slide" Target="slide12.xml"/><Relationship Id="rId2" Type="http://schemas.openxmlformats.org/officeDocument/2006/relationships/slide" Target="slide13.xml"/><Relationship Id="rId1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5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4.wmf"/><Relationship Id="rId1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0.xml"/><Relationship Id="rId6" Type="http://schemas.openxmlformats.org/officeDocument/2006/relationships/slide" Target="slide32.xml"/><Relationship Id="rId5" Type="http://schemas.openxmlformats.org/officeDocument/2006/relationships/slide" Target="slide39.xml"/><Relationship Id="rId4" Type="http://schemas.openxmlformats.org/officeDocument/2006/relationships/slide" Target="slide38.xml"/><Relationship Id="rId3" Type="http://schemas.openxmlformats.org/officeDocument/2006/relationships/slide" Target="slide29.xml"/><Relationship Id="rId2" Type="http://schemas.openxmlformats.org/officeDocument/2006/relationships/slide" Target="slide30.xml"/><Relationship Id="rId1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slide" Target="slide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40.xml"/><Relationship Id="rId3" Type="http://schemas.openxmlformats.org/officeDocument/2006/relationships/slide" Target="slide27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40.xml"/><Relationship Id="rId5" Type="http://schemas.openxmlformats.org/officeDocument/2006/relationships/slide" Target="slide8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0.xml"/><Relationship Id="rId5" Type="http://schemas.openxmlformats.org/officeDocument/2006/relationships/slide" Target="slide54.xml"/><Relationship Id="rId4" Type="http://schemas.openxmlformats.org/officeDocument/2006/relationships/slide" Target="slide57.xml"/><Relationship Id="rId3" Type="http://schemas.openxmlformats.org/officeDocument/2006/relationships/slide" Target="slide47.xml"/><Relationship Id="rId2" Type="http://schemas.openxmlformats.org/officeDocument/2006/relationships/slide" Target="slide49.xml"/><Relationship Id="rId1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4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17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image" Target="../media/image21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8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12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4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8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6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5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0.xml"/><Relationship Id="rId5" Type="http://schemas.openxmlformats.org/officeDocument/2006/relationships/slide" Target="slide74.xml"/><Relationship Id="rId4" Type="http://schemas.openxmlformats.org/officeDocument/2006/relationships/slide" Target="slide76.xml"/><Relationship Id="rId3" Type="http://schemas.openxmlformats.org/officeDocument/2006/relationships/slide" Target="slide66.xml"/><Relationship Id="rId2" Type="http://schemas.openxmlformats.org/officeDocument/2006/relationships/slide" Target="slide67.xml"/><Relationship Id="rId1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6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6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slide" Target="slide8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26.png"/><Relationship Id="rId1" Type="http://schemas.openxmlformats.org/officeDocument/2006/relationships/oleObject" Target="../embeddings/oleObject17.bin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3.vml"/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slide" Target="slide63.xml"/><Relationship Id="rId2" Type="http://schemas.openxmlformats.org/officeDocument/2006/relationships/slide" Target="slide26.xml"/><Relationship Id="rId1" Type="http://schemas.openxmlformats.org/officeDocument/2006/relationships/slide" Target="slide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Rectangle 4"/>
          <p:cNvSpPr>
            <a:spLocks noGrp="1"/>
          </p:cNvSpPr>
          <p:nvPr/>
        </p:nvSpPr>
        <p:spPr>
          <a:xfrm>
            <a:off x="0" y="1530350"/>
            <a:ext cx="9217025" cy="53276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292100" indent="-2000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认真预习，写出预习报告，并自带计算工具。未预习者不得参加实验。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92100" indent="-2000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迟到超过五分钟或实验未完成早退者均按旷课论处。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92100" indent="-2000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进入实验室，请换自带的鞋套。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92100" indent="-2000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服从教师的指导，不得抄袭他人结果或代做实验。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92100" indent="-2000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注意人身安全。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92100" indent="-2000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爱护实验设备。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92100" indent="-2000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每组在实验前写一份预习报告。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92100" indent="-2000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做完实验将数据填入预习报告，经教师审阅并盖章后方可离开。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92100" indent="-200025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Calibri" panose="020F0502020204030204" pitchFamily="34" charset="0"/>
                <a:ea typeface="宋体" panose="02010600030101010101" pitchFamily="2" charset="-122"/>
              </a:rPr>
              <a:t>缺实验者，取消考试资格。</a:t>
            </a:r>
            <a:endParaRPr lang="zh-CN" altLang="en-US" b="1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722" name="Rectangle 5"/>
          <p:cNvSpPr>
            <a:spLocks noGrp="1"/>
          </p:cNvSpPr>
          <p:nvPr/>
        </p:nvSpPr>
        <p:spPr>
          <a:xfrm>
            <a:off x="539750" y="620713"/>
            <a:ext cx="6842125" cy="8366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eaLnBrk="0" hangingPunct="0"/>
            <a:r>
              <a:rPr lang="zh-CN" altLang="en-US" sz="4000" b="1" dirty="0">
                <a:solidFill>
                  <a:schemeClr val="hlin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电路实验的要求</a:t>
            </a:r>
            <a:endParaRPr lang="zh-CN" altLang="en-US" sz="4000" b="1" dirty="0">
              <a:solidFill>
                <a:schemeClr val="hlin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AutoShape 33">
            <a:hlinkClick r:id="rId1" action="ppaction://hlinksldjump"/>
          </p:cNvPr>
          <p:cNvSpPr/>
          <p:nvPr/>
        </p:nvSpPr>
        <p:spPr>
          <a:xfrm>
            <a:off x="971550" y="476250"/>
            <a:ext cx="2808288" cy="649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实验目的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9938" name="AutoShape 34">
            <a:hlinkClick r:id="rId2" action="ppaction://hlinksldjump"/>
          </p:cNvPr>
          <p:cNvSpPr/>
          <p:nvPr/>
        </p:nvSpPr>
        <p:spPr>
          <a:xfrm>
            <a:off x="2771775" y="1989138"/>
            <a:ext cx="2736850" cy="576262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实验步骤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9939" name="AutoShape 35">
            <a:hlinkClick r:id="rId3" action="ppaction://hlinksldjump"/>
          </p:cNvPr>
          <p:cNvSpPr/>
          <p:nvPr/>
        </p:nvSpPr>
        <p:spPr>
          <a:xfrm>
            <a:off x="1979613" y="1196975"/>
            <a:ext cx="2952750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实验任务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9940" name="AutoShape 36">
            <a:hlinkClick r:id="rId4" action="ppaction://hlinksldjump"/>
          </p:cNvPr>
          <p:cNvSpPr/>
          <p:nvPr/>
        </p:nvSpPr>
        <p:spPr>
          <a:xfrm>
            <a:off x="4572000" y="3500438"/>
            <a:ext cx="2663825" cy="649287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注意事项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9941" name="AutoShape 37">
            <a:hlinkClick r:id="rId5" action="ppaction://hlinksldjump"/>
          </p:cNvPr>
          <p:cNvSpPr/>
          <p:nvPr/>
        </p:nvSpPr>
        <p:spPr>
          <a:xfrm>
            <a:off x="5580063" y="4365625"/>
            <a:ext cx="2447925" cy="576263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误差分析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9942" name="AutoShape 38">
            <a:hlinkClick r:id="rId6" action="ppaction://hlinksldjump"/>
          </p:cNvPr>
          <p:cNvSpPr/>
          <p:nvPr/>
        </p:nvSpPr>
        <p:spPr>
          <a:xfrm>
            <a:off x="3708400" y="2708275"/>
            <a:ext cx="2592388" cy="64928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参考线路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9943" name="AutoShape 37">
            <a:hlinkClick r:id="rId7" action="ppaction://hlinksldjump"/>
          </p:cNvPr>
          <p:cNvSpPr/>
          <p:nvPr/>
        </p:nvSpPr>
        <p:spPr>
          <a:xfrm>
            <a:off x="6300788" y="5300663"/>
            <a:ext cx="2447925" cy="576262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难点与重点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Text Box 4"/>
          <p:cNvSpPr txBox="1"/>
          <p:nvPr/>
        </p:nvSpPr>
        <p:spPr>
          <a:xfrm>
            <a:off x="468313" y="692150"/>
            <a:ext cx="8424862" cy="54308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 algn="ctr">
              <a:spcBef>
                <a:spcPct val="50000"/>
              </a:spcBef>
            </a:pPr>
            <a:endParaRPr lang="en-US" altLang="zh-CN" sz="2800" b="1">
              <a:solidFill>
                <a:schemeClr val="tx2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marL="342900" indent="-342900">
              <a:spcBef>
                <a:spcPct val="50000"/>
              </a:spcBef>
            </a:pPr>
            <a:r>
              <a:rPr lang="zh-CN" altLang="en-US" sz="3600" b="1" dirty="0">
                <a:solidFill>
                  <a:srgbClr val="FF0066"/>
                </a:solidFill>
                <a:latin typeface="Arial" panose="020B0604020202020204" pitchFamily="34" charset="0"/>
                <a:ea typeface="楷体_GB2312" pitchFamily="49" charset="-122"/>
              </a:rPr>
              <a:t>一 实验目的</a:t>
            </a:r>
            <a:r>
              <a:rPr lang="en-US" altLang="zh-CN" sz="3600" b="1">
                <a:solidFill>
                  <a:srgbClr val="FF0066"/>
                </a:solidFill>
                <a:latin typeface="Arial" panose="020B0604020202020204" pitchFamily="34" charset="0"/>
                <a:ea typeface="楷体_GB2312" pitchFamily="49" charset="-122"/>
              </a:rPr>
              <a:t>:</a:t>
            </a:r>
            <a:endParaRPr lang="en-US" altLang="zh-CN" sz="3600" b="1">
              <a:solidFill>
                <a:srgbClr val="FF0066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spcBef>
                <a:spcPct val="50000"/>
              </a:spcBef>
              <a:buChar char="•"/>
            </a:pPr>
            <a:r>
              <a:rPr lang="zh-CN" altLang="en-US" sz="2800" b="1" dirty="0">
                <a:solidFill>
                  <a:srgbClr val="FF0066"/>
                </a:solidFill>
                <a:latin typeface="Arial" panose="020B0604020202020204" pitchFamily="34" charset="0"/>
                <a:ea typeface="楷体_GB2312" pitchFamily="49" charset="-122"/>
              </a:rPr>
              <a:t>加深对基尔霍夫电压、电流定律的理解。</a:t>
            </a:r>
            <a:endParaRPr lang="zh-CN" altLang="en-US" sz="2800" b="1" dirty="0">
              <a:solidFill>
                <a:srgbClr val="FF0066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spcBef>
                <a:spcPct val="50000"/>
              </a:spcBef>
              <a:buChar char="•"/>
            </a:pPr>
            <a:r>
              <a:rPr lang="zh-CN" altLang="en-US" sz="2800" b="1" dirty="0">
                <a:solidFill>
                  <a:srgbClr val="FF0066"/>
                </a:solidFill>
                <a:latin typeface="Arial" panose="020B0604020202020204" pitchFamily="34" charset="0"/>
                <a:ea typeface="楷体_GB2312" pitchFamily="49" charset="-122"/>
              </a:rPr>
              <a:t>掌握电流、电压参考方向的意义和电位参考点的概念。</a:t>
            </a:r>
            <a:endParaRPr lang="zh-CN" altLang="en-US" sz="2800" b="1" dirty="0">
              <a:solidFill>
                <a:srgbClr val="FF0066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spcBef>
                <a:spcPct val="50000"/>
              </a:spcBef>
              <a:buChar char="•"/>
            </a:pPr>
            <a:r>
              <a:rPr lang="zh-CN" altLang="en-US" sz="2800" b="1" dirty="0">
                <a:solidFill>
                  <a:srgbClr val="FF0066"/>
                </a:solidFill>
                <a:latin typeface="Arial" panose="020B0604020202020204" pitchFamily="34" charset="0"/>
                <a:ea typeface="楷体_GB2312" pitchFamily="49" charset="-122"/>
              </a:rPr>
              <a:t>熟悉直流电源和直流仪表的使用方法。</a:t>
            </a:r>
            <a:endParaRPr lang="zh-CN" altLang="en-US" sz="2800" b="1" dirty="0">
              <a:solidFill>
                <a:srgbClr val="FF0066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spcBef>
                <a:spcPct val="50000"/>
              </a:spcBef>
              <a:buChar char="•"/>
            </a:pPr>
            <a:r>
              <a:rPr lang="zh-CN" altLang="en-US" sz="2800" b="1" dirty="0">
                <a:solidFill>
                  <a:srgbClr val="FF0066"/>
                </a:solidFill>
                <a:latin typeface="Arial" panose="020B0604020202020204" pitchFamily="34" charset="0"/>
                <a:ea typeface="楷体_GB2312" pitchFamily="49" charset="-122"/>
              </a:rPr>
              <a:t>学习直接测量中仪表的误差分析方法。</a:t>
            </a:r>
            <a:endParaRPr lang="zh-CN" altLang="en-US" sz="2800" b="1" dirty="0">
              <a:solidFill>
                <a:srgbClr val="FF0066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spcBef>
                <a:spcPct val="50000"/>
              </a:spcBef>
              <a:buChar char="•"/>
            </a:pPr>
            <a:endParaRPr lang="zh-CN" altLang="en-US" b="1" dirty="0"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spcBef>
                <a:spcPct val="50000"/>
              </a:spcBef>
            </a:pPr>
            <a:endParaRPr lang="en-US" altLang="zh-CN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962" name="AutoShape 5">
            <a:hlinkClick r:id="" action="ppaction://hlinkshowjump?jump=previousslide"/>
          </p:cNvPr>
          <p:cNvSpPr/>
          <p:nvPr/>
        </p:nvSpPr>
        <p:spPr>
          <a:xfrm>
            <a:off x="7019925" y="5661025"/>
            <a:ext cx="1655763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Text Box 4"/>
          <p:cNvSpPr txBox="1"/>
          <p:nvPr/>
        </p:nvSpPr>
        <p:spPr>
          <a:xfrm>
            <a:off x="395288" y="1052513"/>
            <a:ext cx="7489825" cy="32956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lnSpc>
                <a:spcPct val="150000"/>
              </a:lnSpc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二 实验任务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3200" b="1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任务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1. KCL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定律的研究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任务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2. KVL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定律的验证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任务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3.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等电位与电位的测量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  </a:t>
            </a:r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986" name="AutoShape 6">
            <a:hlinkClick r:id="rId1" action="ppaction://hlinksldjump"/>
          </p:cNvPr>
          <p:cNvSpPr/>
          <p:nvPr/>
        </p:nvSpPr>
        <p:spPr>
          <a:xfrm>
            <a:off x="7019925" y="5661025"/>
            <a:ext cx="1439863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Rectangle 4"/>
          <p:cNvSpPr/>
          <p:nvPr/>
        </p:nvSpPr>
        <p:spPr>
          <a:xfrm>
            <a:off x="184150" y="3686175"/>
            <a:ext cx="8459788" cy="2860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150000"/>
              </a:lnSpc>
              <a:buAutoNum type="arabicParenR"/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自拟一个含有两个独立电源和两个网孔的电阻网络，选定两个节点，根据所设的参考方向，用直流电流表测量其相关电流，验证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KCL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定律的正确性。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将测量的指针表、数字表的电流值分别填入表格中，</a:t>
            </a:r>
            <a:r>
              <a:rPr lang="zh-CN" altLang="en-US" b="1" u="sng" dirty="0">
                <a:latin typeface="楷体_GB2312" charset="0"/>
                <a:ea typeface="楷体_GB2312" pitchFamily="49" charset="-122"/>
              </a:rPr>
              <a:t>验证</a:t>
            </a:r>
            <a:r>
              <a:rPr lang="en-US" altLang="zh-CN" b="1" u="sng">
                <a:latin typeface="楷体_GB2312" charset="0"/>
                <a:ea typeface="楷体_GB2312" pitchFamily="49" charset="-122"/>
              </a:rPr>
              <a:t>ΣI = 0</a:t>
            </a:r>
            <a:r>
              <a:rPr lang="zh-CN" altLang="en-US" b="1" u="sng" dirty="0">
                <a:latin typeface="楷体_GB2312" charset="0"/>
                <a:ea typeface="楷体_GB2312" pitchFamily="49" charset="-122"/>
              </a:rPr>
              <a:t>否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？并对其进行</a:t>
            </a:r>
            <a:r>
              <a:rPr lang="zh-CN" altLang="en-US" b="1" u="sng" dirty="0">
                <a:latin typeface="楷体_GB2312" charset="0"/>
                <a:ea typeface="楷体_GB2312" pitchFamily="49" charset="-122"/>
              </a:rPr>
              <a:t>误差分析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010" name="Text Box 5"/>
          <p:cNvSpPr txBox="1"/>
          <p:nvPr/>
        </p:nvSpPr>
        <p:spPr>
          <a:xfrm>
            <a:off x="184150" y="3000375"/>
            <a:ext cx="4502150" cy="736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任务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1. KCL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定律的研究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3011" name="组合 1"/>
          <p:cNvGrpSpPr/>
          <p:nvPr/>
        </p:nvGrpSpPr>
        <p:grpSpPr>
          <a:xfrm>
            <a:off x="3254375" y="233363"/>
            <a:ext cx="6029325" cy="3432175"/>
            <a:chOff x="1418" y="1658"/>
            <a:chExt cx="11112" cy="6225"/>
          </a:xfrm>
        </p:grpSpPr>
        <p:sp>
          <p:nvSpPr>
            <p:cNvPr id="43012" name="Rectangle 46"/>
            <p:cNvSpPr/>
            <p:nvPr/>
          </p:nvSpPr>
          <p:spPr>
            <a:xfrm>
              <a:off x="3005" y="3018"/>
              <a:ext cx="7825" cy="374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13" name="Oval 16"/>
            <p:cNvSpPr/>
            <p:nvPr/>
          </p:nvSpPr>
          <p:spPr>
            <a:xfrm>
              <a:off x="10315" y="4265"/>
              <a:ext cx="1070" cy="1135"/>
            </a:xfrm>
            <a:prstGeom prst="ellipse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14" name="Oval 15"/>
            <p:cNvSpPr/>
            <p:nvPr/>
          </p:nvSpPr>
          <p:spPr>
            <a:xfrm>
              <a:off x="2438" y="4373"/>
              <a:ext cx="1070" cy="1135"/>
            </a:xfrm>
            <a:prstGeom prst="ellipse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15" name="Rectangle 7"/>
            <p:cNvSpPr/>
            <p:nvPr/>
          </p:nvSpPr>
          <p:spPr>
            <a:xfrm>
              <a:off x="3005" y="3018"/>
              <a:ext cx="7825" cy="374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16" name="Rectangle 8"/>
            <p:cNvSpPr/>
            <p:nvPr/>
          </p:nvSpPr>
          <p:spPr>
            <a:xfrm>
              <a:off x="4138" y="2825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17" name="Rectangle 9"/>
            <p:cNvSpPr/>
            <p:nvPr/>
          </p:nvSpPr>
          <p:spPr>
            <a:xfrm>
              <a:off x="8448" y="2845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18" name="Rectangle 10"/>
            <p:cNvSpPr/>
            <p:nvPr/>
          </p:nvSpPr>
          <p:spPr>
            <a:xfrm>
              <a:off x="4138" y="6588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19" name="Rectangle 11"/>
            <p:cNvSpPr/>
            <p:nvPr/>
          </p:nvSpPr>
          <p:spPr>
            <a:xfrm>
              <a:off x="8560" y="6618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20" name="Line 12"/>
            <p:cNvSpPr/>
            <p:nvPr/>
          </p:nvSpPr>
          <p:spPr>
            <a:xfrm>
              <a:off x="6860" y="3018"/>
              <a:ext cx="0" cy="374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3021" name="Rectangle 14"/>
            <p:cNvSpPr/>
            <p:nvPr/>
          </p:nvSpPr>
          <p:spPr>
            <a:xfrm>
              <a:off x="6718" y="4380"/>
              <a:ext cx="340" cy="795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22" name="Text Box 17"/>
            <p:cNvSpPr txBox="1"/>
            <p:nvPr/>
          </p:nvSpPr>
          <p:spPr>
            <a:xfrm>
              <a:off x="4025" y="2113"/>
              <a:ext cx="1475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endParaRPr lang="zh-CN" altLang="zh-CN" sz="1800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23" name="Text Box 18"/>
            <p:cNvSpPr txBox="1"/>
            <p:nvPr/>
          </p:nvSpPr>
          <p:spPr>
            <a:xfrm>
              <a:off x="4025" y="1658"/>
              <a:ext cx="1638" cy="1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1</a:t>
              </a: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300</a:t>
              </a:r>
              <a:r>
                <a:rPr lang="el-GR" altLang="zh-CN" sz="1800" dirty="0">
                  <a:latin typeface="Comic Sans MS" panose="030F0702030302020204" pitchFamily="66" charset="0"/>
                  <a:ea typeface="宋体" panose="02010600030101010101" pitchFamily="2" charset="-122"/>
                </a:rPr>
                <a:t>Ω</a:t>
              </a:r>
              <a:endParaRPr lang="el-GR" altLang="zh-CN" sz="1800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24" name="Text Box 19"/>
            <p:cNvSpPr txBox="1"/>
            <p:nvPr/>
          </p:nvSpPr>
          <p:spPr>
            <a:xfrm>
              <a:off x="8335" y="1773"/>
              <a:ext cx="1474" cy="1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2</a:t>
              </a: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1K </a:t>
              </a:r>
              <a:r>
                <a:rPr lang="el-GR" altLang="zh-CN" sz="1800" dirty="0">
                  <a:latin typeface="宋体" panose="02010600030101010101" pitchFamily="2" charset="-122"/>
                  <a:ea typeface="宋体" panose="02010600030101010101" pitchFamily="2" charset="-122"/>
                </a:rPr>
                <a:t>Ω</a:t>
              </a:r>
              <a:r>
                <a:rPr lang="en-US" altLang="zh-CN" sz="180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endParaRPr lang="en-US" altLang="zh-CN" sz="18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3025" name="Text Box 20"/>
            <p:cNvSpPr txBox="1"/>
            <p:nvPr/>
          </p:nvSpPr>
          <p:spPr>
            <a:xfrm>
              <a:off x="6973" y="4605"/>
              <a:ext cx="1247" cy="6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3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26" name="Text Box 21"/>
            <p:cNvSpPr txBox="1"/>
            <p:nvPr/>
          </p:nvSpPr>
          <p:spPr>
            <a:xfrm>
              <a:off x="3913" y="5513"/>
              <a:ext cx="1472" cy="11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4 </a:t>
              </a:r>
              <a:r>
                <a:rPr lang="en-US" altLang="zh-CN" sz="1800" b="1">
                  <a:latin typeface="宋体" panose="02010600030101010101" pitchFamily="2" charset="-122"/>
                  <a:ea typeface="宋体" panose="02010600030101010101" pitchFamily="2" charset="-122"/>
                </a:rPr>
                <a:t>200</a:t>
              </a:r>
              <a:r>
                <a:rPr lang="el-GR" altLang="zh-CN" sz="1800" dirty="0">
                  <a:latin typeface="宋体" panose="02010600030101010101" pitchFamily="2" charset="-122"/>
                  <a:ea typeface="宋体" panose="02010600030101010101" pitchFamily="2" charset="-122"/>
                </a:rPr>
                <a:t>Ω</a:t>
              </a:r>
              <a:endParaRPr lang="en-US" altLang="zh-CN" sz="18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3027" name="Text Box 22"/>
            <p:cNvSpPr txBox="1"/>
            <p:nvPr/>
          </p:nvSpPr>
          <p:spPr>
            <a:xfrm>
              <a:off x="8449" y="5400"/>
              <a:ext cx="1753" cy="1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5 </a:t>
              </a: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300 </a:t>
              </a:r>
              <a:r>
                <a:rPr lang="el-GR" altLang="zh-CN" sz="1800" dirty="0">
                  <a:latin typeface="宋体" panose="02010600030101010101" pitchFamily="2" charset="-122"/>
                  <a:ea typeface="宋体" panose="02010600030101010101" pitchFamily="2" charset="-122"/>
                </a:rPr>
                <a:t>Ω</a:t>
              </a:r>
              <a:endParaRPr lang="en-US" altLang="zh-CN" sz="18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3028" name="Text Box 23"/>
            <p:cNvSpPr txBox="1"/>
            <p:nvPr/>
          </p:nvSpPr>
          <p:spPr>
            <a:xfrm>
              <a:off x="1418" y="4605"/>
              <a:ext cx="1587" cy="6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E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1 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29" name="Text Box 24"/>
            <p:cNvSpPr txBox="1"/>
            <p:nvPr/>
          </p:nvSpPr>
          <p:spPr>
            <a:xfrm>
              <a:off x="11283" y="4493"/>
              <a:ext cx="1247" cy="6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E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2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30" name="Line 25"/>
            <p:cNvSpPr/>
            <p:nvPr/>
          </p:nvSpPr>
          <p:spPr>
            <a:xfrm>
              <a:off x="3913" y="3360"/>
              <a:ext cx="13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3031" name="Line 26"/>
            <p:cNvSpPr/>
            <p:nvPr/>
          </p:nvSpPr>
          <p:spPr>
            <a:xfrm>
              <a:off x="8448" y="7100"/>
              <a:ext cx="13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3032" name="Line 27"/>
            <p:cNvSpPr/>
            <p:nvPr/>
          </p:nvSpPr>
          <p:spPr>
            <a:xfrm flipH="1">
              <a:off x="8108" y="3360"/>
              <a:ext cx="14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3033" name="Line 28"/>
            <p:cNvSpPr/>
            <p:nvPr/>
          </p:nvSpPr>
          <p:spPr>
            <a:xfrm flipH="1">
              <a:off x="3913" y="7100"/>
              <a:ext cx="14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3034" name="Line 29"/>
            <p:cNvSpPr/>
            <p:nvPr/>
          </p:nvSpPr>
          <p:spPr>
            <a:xfrm>
              <a:off x="6293" y="4040"/>
              <a:ext cx="0" cy="12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3035" name="Text Box 30"/>
            <p:cNvSpPr txBox="1"/>
            <p:nvPr/>
          </p:nvSpPr>
          <p:spPr>
            <a:xfrm>
              <a:off x="4025" y="3473"/>
              <a:ext cx="1248" cy="6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I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36" name="Text Box 31"/>
            <p:cNvSpPr txBox="1"/>
            <p:nvPr/>
          </p:nvSpPr>
          <p:spPr>
            <a:xfrm>
              <a:off x="8335" y="3473"/>
              <a:ext cx="1248" cy="6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I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2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37" name="Text Box 32"/>
            <p:cNvSpPr txBox="1"/>
            <p:nvPr/>
          </p:nvSpPr>
          <p:spPr>
            <a:xfrm>
              <a:off x="5385" y="4380"/>
              <a:ext cx="1248" cy="6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I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3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38" name="Text Box 33"/>
            <p:cNvSpPr txBox="1"/>
            <p:nvPr/>
          </p:nvSpPr>
          <p:spPr>
            <a:xfrm>
              <a:off x="4138" y="7215"/>
              <a:ext cx="1247" cy="6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I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4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39" name="Text Box 34"/>
            <p:cNvSpPr txBox="1"/>
            <p:nvPr/>
          </p:nvSpPr>
          <p:spPr>
            <a:xfrm>
              <a:off x="8448" y="7100"/>
              <a:ext cx="1247" cy="6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I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5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40" name="Text Box 35"/>
            <p:cNvSpPr txBox="1"/>
            <p:nvPr/>
          </p:nvSpPr>
          <p:spPr>
            <a:xfrm>
              <a:off x="1983" y="3700"/>
              <a:ext cx="795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endParaRPr lang="zh-CN" altLang="zh-CN" sz="1800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41" name="Text Box 38"/>
            <p:cNvSpPr txBox="1"/>
            <p:nvPr/>
          </p:nvSpPr>
          <p:spPr>
            <a:xfrm>
              <a:off x="2325" y="3813"/>
              <a:ext cx="795" cy="8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2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42" name="Text Box 39"/>
            <p:cNvSpPr txBox="1"/>
            <p:nvPr/>
          </p:nvSpPr>
          <p:spPr>
            <a:xfrm>
              <a:off x="10830" y="3700"/>
              <a:ext cx="795" cy="8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2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43" name="Text Box 40"/>
            <p:cNvSpPr txBox="1"/>
            <p:nvPr/>
          </p:nvSpPr>
          <p:spPr>
            <a:xfrm>
              <a:off x="2210" y="5288"/>
              <a:ext cx="795" cy="94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Comic Sans MS" panose="030F0702030302020204" pitchFamily="66" charset="0"/>
                  <a:ea typeface="宋体" panose="02010600030101010101" pitchFamily="2" charset="-122"/>
                </a:rPr>
                <a:t>-</a:t>
              </a:r>
              <a:endParaRPr lang="en-US" altLang="zh-CN" sz="2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44" name="Text Box 41"/>
            <p:cNvSpPr txBox="1"/>
            <p:nvPr/>
          </p:nvSpPr>
          <p:spPr>
            <a:xfrm>
              <a:off x="10830" y="5173"/>
              <a:ext cx="795" cy="94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Comic Sans MS" panose="030F0702030302020204" pitchFamily="66" charset="0"/>
                  <a:ea typeface="宋体" panose="02010600030101010101" pitchFamily="2" charset="-122"/>
                </a:rPr>
                <a:t>-</a:t>
              </a:r>
              <a:endParaRPr lang="en-US" altLang="zh-CN" sz="2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45" name="Oval 42"/>
            <p:cNvSpPr/>
            <p:nvPr/>
          </p:nvSpPr>
          <p:spPr>
            <a:xfrm>
              <a:off x="2940" y="2970"/>
              <a:ext cx="113" cy="11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6" name="Oval 43"/>
            <p:cNvSpPr/>
            <p:nvPr/>
          </p:nvSpPr>
          <p:spPr>
            <a:xfrm>
              <a:off x="6813" y="2953"/>
              <a:ext cx="112" cy="11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7" name="Oval 44"/>
            <p:cNvSpPr/>
            <p:nvPr/>
          </p:nvSpPr>
          <p:spPr>
            <a:xfrm>
              <a:off x="10748" y="2953"/>
              <a:ext cx="112" cy="11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8" name="Oval 47"/>
            <p:cNvSpPr/>
            <p:nvPr/>
          </p:nvSpPr>
          <p:spPr>
            <a:xfrm>
              <a:off x="10765" y="6695"/>
              <a:ext cx="113" cy="11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9" name="Oval 48"/>
            <p:cNvSpPr/>
            <p:nvPr/>
          </p:nvSpPr>
          <p:spPr>
            <a:xfrm>
              <a:off x="6828" y="6680"/>
              <a:ext cx="112" cy="11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50" name="Oval 50"/>
            <p:cNvSpPr/>
            <p:nvPr/>
          </p:nvSpPr>
          <p:spPr>
            <a:xfrm>
              <a:off x="2940" y="6695"/>
              <a:ext cx="113" cy="113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51" name="Text Box 51"/>
            <p:cNvSpPr txBox="1"/>
            <p:nvPr/>
          </p:nvSpPr>
          <p:spPr>
            <a:xfrm>
              <a:off x="10488" y="2225"/>
              <a:ext cx="1020" cy="8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a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52" name="Text Box 52"/>
            <p:cNvSpPr txBox="1"/>
            <p:nvPr/>
          </p:nvSpPr>
          <p:spPr>
            <a:xfrm>
              <a:off x="10488" y="6648"/>
              <a:ext cx="1020" cy="8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b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53" name="Text Box 53"/>
            <p:cNvSpPr txBox="1"/>
            <p:nvPr/>
          </p:nvSpPr>
          <p:spPr>
            <a:xfrm>
              <a:off x="6520" y="6648"/>
              <a:ext cx="1020" cy="8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c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54" name="Text Box 54"/>
            <p:cNvSpPr txBox="1"/>
            <p:nvPr/>
          </p:nvSpPr>
          <p:spPr>
            <a:xfrm>
              <a:off x="2665" y="6760"/>
              <a:ext cx="1020" cy="8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d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55" name="Text Box 55"/>
            <p:cNvSpPr txBox="1"/>
            <p:nvPr/>
          </p:nvSpPr>
          <p:spPr>
            <a:xfrm>
              <a:off x="2665" y="2338"/>
              <a:ext cx="1020" cy="8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e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56" name="Text Box 56"/>
            <p:cNvSpPr txBox="1"/>
            <p:nvPr/>
          </p:nvSpPr>
          <p:spPr>
            <a:xfrm>
              <a:off x="6633" y="2338"/>
              <a:ext cx="1020" cy="8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f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57" name="Text Box 57"/>
            <p:cNvSpPr txBox="1"/>
            <p:nvPr/>
          </p:nvSpPr>
          <p:spPr>
            <a:xfrm>
              <a:off x="7768" y="4613"/>
              <a:ext cx="1702" cy="6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100 </a:t>
              </a:r>
              <a:r>
                <a:rPr lang="el-GR" altLang="zh-CN" sz="1800" dirty="0">
                  <a:latin typeface="宋体" panose="02010600030101010101" pitchFamily="2" charset="-122"/>
                  <a:ea typeface="宋体" panose="02010600030101010101" pitchFamily="2" charset="-122"/>
                </a:rPr>
                <a:t>Ω</a:t>
              </a:r>
              <a:r>
                <a:rPr lang="en-US" altLang="zh-CN" sz="180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endParaRPr lang="en-US" altLang="zh-CN" sz="18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3058" name="Text Box 58"/>
            <p:cNvSpPr txBox="1"/>
            <p:nvPr/>
          </p:nvSpPr>
          <p:spPr>
            <a:xfrm>
              <a:off x="3685" y="4605"/>
              <a:ext cx="1248" cy="6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10V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3059" name="Text Box 59"/>
            <p:cNvSpPr txBox="1"/>
            <p:nvPr/>
          </p:nvSpPr>
          <p:spPr>
            <a:xfrm>
              <a:off x="9355" y="4605"/>
              <a:ext cx="1248" cy="6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5V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Text Box 4"/>
          <p:cNvSpPr txBox="1"/>
          <p:nvPr/>
        </p:nvSpPr>
        <p:spPr>
          <a:xfrm>
            <a:off x="323850" y="620713"/>
            <a:ext cx="8693150" cy="5851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150000"/>
              </a:lnSpc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  2.KVL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定律的验证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zh-CN" b="1">
                <a:latin typeface="Comic Sans MS" panose="030F0702030302020204" pitchFamily="66" charset="0"/>
                <a:ea typeface="楷体_GB2312" pitchFamily="49" charset="-122"/>
              </a:rPr>
              <a:t>       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自拟一个含有两个独立电源和五个电阻（其中一个为电位器）串联的电阻网络，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根据所设的参考方向，用直流电压表测量选定回路的相关电压，验证如下情况的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KVL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定律的正确性。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）验证整个</a:t>
            </a:r>
            <a:r>
              <a:rPr lang="zh-CN" altLang="en-US" b="1" u="sng" dirty="0">
                <a:latin typeface="楷体_GB2312" charset="0"/>
                <a:ea typeface="楷体_GB2312" pitchFamily="49" charset="-122"/>
              </a:rPr>
              <a:t>闭合回路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KVL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定律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  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）验证</a:t>
            </a:r>
            <a:r>
              <a:rPr lang="zh-CN" altLang="en-US" b="1" u="sng" dirty="0">
                <a:latin typeface="楷体_GB2312" charset="0"/>
                <a:ea typeface="楷体_GB2312" pitchFamily="49" charset="-122"/>
              </a:rPr>
              <a:t>假想回路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KVL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定律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  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）将测量的指针表、数字表的电压值分别填入表格中，</a:t>
            </a:r>
            <a:r>
              <a:rPr lang="zh-CN" altLang="en-US" b="1" u="sng" dirty="0">
                <a:latin typeface="楷体_GB2312" charset="0"/>
                <a:ea typeface="楷体_GB2312" pitchFamily="49" charset="-122"/>
              </a:rPr>
              <a:t>验证</a:t>
            </a:r>
            <a:r>
              <a:rPr lang="en-US" altLang="zh-CN" b="1" u="sng">
                <a:latin typeface="楷体_GB2312" charset="0"/>
                <a:ea typeface="楷体_GB2312" pitchFamily="49" charset="-122"/>
              </a:rPr>
              <a:t>ΣU = 0</a:t>
            </a:r>
            <a:r>
              <a:rPr lang="zh-CN" altLang="en-US" b="1" u="sng" dirty="0">
                <a:latin typeface="楷体_GB2312" charset="0"/>
                <a:ea typeface="楷体_GB2312" pitchFamily="49" charset="-122"/>
              </a:rPr>
              <a:t>否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？并对其进行</a:t>
            </a:r>
            <a:r>
              <a:rPr lang="zh-CN" altLang="en-US" b="1" u="sng" dirty="0">
                <a:latin typeface="楷体_GB2312" charset="0"/>
                <a:ea typeface="楷体_GB2312" pitchFamily="49" charset="-122"/>
              </a:rPr>
              <a:t>误差分析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</a:pPr>
            <a:endParaRPr lang="en-US" altLang="zh-CN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Text Box 4"/>
          <p:cNvSpPr txBox="1"/>
          <p:nvPr/>
        </p:nvSpPr>
        <p:spPr>
          <a:xfrm>
            <a:off x="611188" y="765175"/>
            <a:ext cx="7993062" cy="2133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电位的测量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根据设计，选二点（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g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）为作为参考点，测量其它各点对参考点的电位（注意电位的极性）。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 </a:t>
            </a:r>
            <a:endParaRPr lang="en-US" altLang="zh-CN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058" name="AutoShape 5">
            <a:hlinkClick r:id="rId1" action="ppaction://hlinksldjump"/>
          </p:cNvPr>
          <p:cNvSpPr/>
          <p:nvPr/>
        </p:nvSpPr>
        <p:spPr>
          <a:xfrm>
            <a:off x="7996238" y="5781675"/>
            <a:ext cx="1239837" cy="50323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44036" name="表格 44035"/>
          <p:cNvGraphicFramePr/>
          <p:nvPr/>
        </p:nvGraphicFramePr>
        <p:xfrm>
          <a:off x="468313" y="3657600"/>
          <a:ext cx="8064500" cy="1282700"/>
        </p:xfrm>
        <a:graphic>
          <a:graphicData uri="http://schemas.openxmlformats.org/drawingml/2006/table">
            <a:tbl>
              <a:tblPr/>
              <a:tblGrid>
                <a:gridCol w="935038"/>
                <a:gridCol w="576262"/>
                <a:gridCol w="576263"/>
                <a:gridCol w="575945"/>
                <a:gridCol w="576580"/>
                <a:gridCol w="576262"/>
                <a:gridCol w="574675"/>
                <a:gridCol w="576263"/>
                <a:gridCol w="576262"/>
                <a:gridCol w="865188"/>
                <a:gridCol w="792162"/>
                <a:gridCol w="863600"/>
              </a:tblGrid>
              <a:tr h="431800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600" b="1" dirty="0">
                          <a:ea typeface="楷体_GB2312" pitchFamily="49" charset="-122"/>
                        </a:rPr>
                        <a:t>参考点</a:t>
                      </a:r>
                      <a:endParaRPr lang="zh-CN" altLang="en-US" sz="1600" b="1" dirty="0"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ru-RU" altLang="zh-CN" sz="1600" b="1" dirty="0">
                          <a:ea typeface="宋体" panose="02010600030101010101" pitchFamily="2" charset="-122"/>
                        </a:rPr>
                        <a:t>Ф</a:t>
                      </a:r>
                      <a:r>
                        <a:rPr lang="en-US" altLang="zh-CN" sz="1600" b="1">
                          <a:ea typeface="宋体" panose="02010600030101010101" pitchFamily="2" charset="-122"/>
                        </a:rPr>
                        <a:t>a</a:t>
                      </a:r>
                      <a:endParaRPr lang="en-US" altLang="zh-CN" sz="1600" b="1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ru-RU" altLang="zh-CN" sz="1600" b="1" dirty="0">
                          <a:ea typeface="宋体" panose="02010600030101010101" pitchFamily="2" charset="-122"/>
                        </a:rPr>
                        <a:t>Ф</a:t>
                      </a:r>
                      <a:r>
                        <a:rPr lang="en-US" altLang="zh-CN" sz="1600" b="1">
                          <a:ea typeface="宋体" panose="02010600030101010101" pitchFamily="2" charset="-122"/>
                        </a:rPr>
                        <a:t>b</a:t>
                      </a:r>
                      <a:endParaRPr lang="en-US" altLang="zh-CN" sz="1600" b="1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ru-RU" altLang="zh-CN" sz="1600" b="1" dirty="0">
                          <a:ea typeface="宋体" panose="02010600030101010101" pitchFamily="2" charset="-122"/>
                        </a:rPr>
                        <a:t>Ф</a:t>
                      </a:r>
                      <a:r>
                        <a:rPr lang="en-US" altLang="zh-CN" sz="1600" b="1">
                          <a:ea typeface="宋体" panose="02010600030101010101" pitchFamily="2" charset="-122"/>
                        </a:rPr>
                        <a:t> c</a:t>
                      </a:r>
                      <a:endParaRPr lang="en-US" altLang="zh-CN" sz="1600" b="1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ru-RU" altLang="zh-CN" sz="1600" b="1" dirty="0">
                          <a:ea typeface="宋体" panose="02010600030101010101" pitchFamily="2" charset="-122"/>
                        </a:rPr>
                        <a:t>Ф</a:t>
                      </a:r>
                      <a:r>
                        <a:rPr lang="en-US" altLang="zh-CN" sz="1600" b="1">
                          <a:ea typeface="宋体" panose="02010600030101010101" pitchFamily="2" charset="-122"/>
                        </a:rPr>
                        <a:t>d</a:t>
                      </a:r>
                      <a:endParaRPr lang="en-US" altLang="zh-CN" sz="1600" b="1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ru-RU" altLang="zh-CN" sz="1600" b="1" dirty="0">
                          <a:ea typeface="宋体" panose="02010600030101010101" pitchFamily="2" charset="-122"/>
                        </a:rPr>
                        <a:t>Ф</a:t>
                      </a:r>
                      <a:r>
                        <a:rPr lang="en-US" altLang="zh-CN" sz="1600" b="1">
                          <a:ea typeface="宋体" panose="02010600030101010101" pitchFamily="2" charset="-122"/>
                        </a:rPr>
                        <a:t>e</a:t>
                      </a:r>
                      <a:endParaRPr lang="en-US" altLang="zh-CN" sz="1600" b="1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ru-RU" altLang="zh-CN" sz="1600" b="1" dirty="0">
                          <a:ea typeface="宋体" panose="02010600030101010101" pitchFamily="2" charset="-122"/>
                        </a:rPr>
                        <a:t>Ф</a:t>
                      </a:r>
                      <a:r>
                        <a:rPr lang="en-US" altLang="zh-CN" sz="1600" b="1">
                          <a:ea typeface="宋体" panose="02010600030101010101" pitchFamily="2" charset="-122"/>
                        </a:rPr>
                        <a:t>f</a:t>
                      </a:r>
                      <a:endParaRPr lang="en-US" altLang="zh-CN" sz="1600" b="1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ru-RU" altLang="zh-CN" sz="1600" b="1" dirty="0">
                          <a:ea typeface="宋体" panose="02010600030101010101" pitchFamily="2" charset="-122"/>
                        </a:rPr>
                        <a:t>Ф</a:t>
                      </a:r>
                      <a:r>
                        <a:rPr lang="en-US" altLang="zh-CN" sz="1600" b="1">
                          <a:ea typeface="宋体" panose="02010600030101010101" pitchFamily="2" charset="-122"/>
                        </a:rPr>
                        <a:t>g</a:t>
                      </a:r>
                      <a:endParaRPr lang="en-US" altLang="zh-CN" sz="1600" b="1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en-US" altLang="zh-CN" sz="1600" b="1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1" err="1">
                          <a:ea typeface="宋体" panose="02010600030101010101" pitchFamily="2" charset="-122"/>
                        </a:rPr>
                        <a:t>Uab</a:t>
                      </a:r>
                      <a:endParaRPr lang="en-US" altLang="zh-CN" sz="1600" b="1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1" err="1">
                          <a:ea typeface="宋体" panose="02010600030101010101" pitchFamily="2" charset="-122"/>
                        </a:rPr>
                        <a:t>Ubc</a:t>
                      </a:r>
                      <a:endParaRPr lang="en-US" altLang="zh-CN" sz="1600" b="1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1" err="1">
                          <a:ea typeface="宋体" panose="02010600030101010101" pitchFamily="2" charset="-122"/>
                        </a:rPr>
                        <a:t>Ucd</a:t>
                      </a:r>
                      <a:endParaRPr lang="en-US" altLang="zh-CN" sz="1200" b="1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ea typeface="宋体" panose="02010600030101010101" pitchFamily="2" charset="-122"/>
                        </a:rPr>
                        <a:t>a</a:t>
                      </a:r>
                      <a:endParaRPr lang="en-US" altLang="zh-CN" sz="1600">
                        <a:ea typeface="宋体" panose="0201060003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>
                          <a:ea typeface="宋体" panose="02010600030101010101" pitchFamily="2" charset="-122"/>
                        </a:rPr>
                        <a:t>g</a:t>
                      </a:r>
                      <a:endParaRPr lang="en-US" altLang="zh-CN" sz="1600">
                        <a:ea typeface="宋体" panose="0201060003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800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Text Box 4"/>
          <p:cNvSpPr txBox="1"/>
          <p:nvPr/>
        </p:nvSpPr>
        <p:spPr>
          <a:xfrm>
            <a:off x="539750" y="260350"/>
            <a:ext cx="72009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endParaRPr lang="zh-CN" altLang="zh-CN" sz="18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46082" name="Text Box 5"/>
          <p:cNvSpPr txBox="1"/>
          <p:nvPr/>
        </p:nvSpPr>
        <p:spPr>
          <a:xfrm>
            <a:off x="338138" y="606425"/>
            <a:ext cx="7705725" cy="11604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Comic Sans MS" panose="030F0702030302020204" pitchFamily="66" charset="0"/>
                <a:ea typeface="楷体_GB2312" pitchFamily="49" charset="-122"/>
              </a:rPr>
              <a:t>四、参考电路（</a:t>
            </a:r>
            <a:r>
              <a:rPr lang="en-US" altLang="zh-CN" sz="2800" b="1">
                <a:latin typeface="Comic Sans MS" panose="030F0702030302020204" pitchFamily="66" charset="0"/>
                <a:ea typeface="楷体_GB2312" pitchFamily="49" charset="-122"/>
              </a:rPr>
              <a:t>1</a:t>
            </a:r>
            <a:r>
              <a:rPr lang="zh-CN" altLang="en-US" sz="2800" b="1" dirty="0">
                <a:latin typeface="Comic Sans MS" panose="030F0702030302020204" pitchFamily="66" charset="0"/>
                <a:ea typeface="楷体_GB2312" pitchFamily="49" charset="-122"/>
              </a:rPr>
              <a:t>）</a:t>
            </a:r>
            <a:endParaRPr lang="zh-CN" altLang="en-US" sz="2800" b="1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endParaRPr lang="en-US" altLang="zh-CN" sz="2800" b="1">
              <a:latin typeface="Comic Sans MS" panose="030F0702030302020204" pitchFamily="66" charset="0"/>
              <a:ea typeface="楷体_GB2312" pitchFamily="49" charset="-122"/>
            </a:endParaRPr>
          </a:p>
        </p:txBody>
      </p:sp>
      <p:grpSp>
        <p:nvGrpSpPr>
          <p:cNvPr id="46083" name="组合 1"/>
          <p:cNvGrpSpPr/>
          <p:nvPr/>
        </p:nvGrpSpPr>
        <p:grpSpPr>
          <a:xfrm>
            <a:off x="850900" y="1660525"/>
            <a:ext cx="7054850" cy="3895725"/>
            <a:chOff x="1418" y="1658"/>
            <a:chExt cx="11111" cy="6135"/>
          </a:xfrm>
        </p:grpSpPr>
        <p:sp>
          <p:nvSpPr>
            <p:cNvPr id="46084" name="Rectangle 46"/>
            <p:cNvSpPr/>
            <p:nvPr/>
          </p:nvSpPr>
          <p:spPr>
            <a:xfrm>
              <a:off x="3005" y="3017"/>
              <a:ext cx="7825" cy="374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85" name="Oval 16"/>
            <p:cNvSpPr/>
            <p:nvPr/>
          </p:nvSpPr>
          <p:spPr>
            <a:xfrm>
              <a:off x="10315" y="4265"/>
              <a:ext cx="1070" cy="1135"/>
            </a:xfrm>
            <a:prstGeom prst="ellipse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86" name="Oval 15"/>
            <p:cNvSpPr/>
            <p:nvPr/>
          </p:nvSpPr>
          <p:spPr>
            <a:xfrm>
              <a:off x="2437" y="4372"/>
              <a:ext cx="1070" cy="1135"/>
            </a:xfrm>
            <a:prstGeom prst="ellipse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87" name="Rectangle 7"/>
            <p:cNvSpPr/>
            <p:nvPr/>
          </p:nvSpPr>
          <p:spPr>
            <a:xfrm>
              <a:off x="3005" y="3017"/>
              <a:ext cx="7825" cy="374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88" name="Rectangle 8"/>
            <p:cNvSpPr/>
            <p:nvPr/>
          </p:nvSpPr>
          <p:spPr>
            <a:xfrm>
              <a:off x="4137" y="2825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89" name="Rectangle 9"/>
            <p:cNvSpPr/>
            <p:nvPr/>
          </p:nvSpPr>
          <p:spPr>
            <a:xfrm>
              <a:off x="8447" y="2845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90" name="Rectangle 10"/>
            <p:cNvSpPr/>
            <p:nvPr/>
          </p:nvSpPr>
          <p:spPr>
            <a:xfrm>
              <a:off x="4137" y="6587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91" name="Rectangle 11"/>
            <p:cNvSpPr/>
            <p:nvPr/>
          </p:nvSpPr>
          <p:spPr>
            <a:xfrm>
              <a:off x="8560" y="6617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92" name="Line 12"/>
            <p:cNvSpPr/>
            <p:nvPr/>
          </p:nvSpPr>
          <p:spPr>
            <a:xfrm>
              <a:off x="6860" y="3017"/>
              <a:ext cx="0" cy="374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6093" name="Rectangle 14"/>
            <p:cNvSpPr/>
            <p:nvPr/>
          </p:nvSpPr>
          <p:spPr>
            <a:xfrm>
              <a:off x="6717" y="4380"/>
              <a:ext cx="340" cy="795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94" name="Text Box 17"/>
            <p:cNvSpPr txBox="1"/>
            <p:nvPr/>
          </p:nvSpPr>
          <p:spPr>
            <a:xfrm>
              <a:off x="4025" y="2112"/>
              <a:ext cx="1475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endParaRPr lang="zh-CN" altLang="zh-CN" sz="1800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095" name="Text Box 18"/>
            <p:cNvSpPr txBox="1"/>
            <p:nvPr/>
          </p:nvSpPr>
          <p:spPr>
            <a:xfrm>
              <a:off x="4025" y="1657"/>
              <a:ext cx="1360" cy="10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1</a:t>
              </a: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300</a:t>
              </a:r>
              <a:r>
                <a:rPr lang="el-GR" altLang="zh-CN" sz="1800" dirty="0">
                  <a:latin typeface="Comic Sans MS" panose="030F0702030302020204" pitchFamily="66" charset="0"/>
                  <a:ea typeface="宋体" panose="02010600030101010101" pitchFamily="2" charset="-122"/>
                </a:rPr>
                <a:t>Ω</a:t>
              </a:r>
              <a:endParaRPr lang="el-GR" altLang="zh-CN" sz="1800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096" name="Text Box 19"/>
            <p:cNvSpPr txBox="1"/>
            <p:nvPr/>
          </p:nvSpPr>
          <p:spPr>
            <a:xfrm>
              <a:off x="8335" y="1772"/>
              <a:ext cx="1247" cy="10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2</a:t>
              </a: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1K </a:t>
              </a:r>
              <a:r>
                <a:rPr lang="el-GR" altLang="zh-CN" sz="1800" dirty="0">
                  <a:latin typeface="宋体" panose="02010600030101010101" pitchFamily="2" charset="-122"/>
                  <a:ea typeface="宋体" panose="02010600030101010101" pitchFamily="2" charset="-122"/>
                </a:rPr>
                <a:t>Ω</a:t>
              </a:r>
              <a:r>
                <a:rPr lang="en-US" altLang="zh-CN" sz="180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endParaRPr lang="en-US" altLang="zh-CN" sz="18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6097" name="Text Box 20"/>
            <p:cNvSpPr txBox="1"/>
            <p:nvPr/>
          </p:nvSpPr>
          <p:spPr>
            <a:xfrm>
              <a:off x="6972" y="4605"/>
              <a:ext cx="124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3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098" name="Text Box 21"/>
            <p:cNvSpPr txBox="1"/>
            <p:nvPr/>
          </p:nvSpPr>
          <p:spPr>
            <a:xfrm>
              <a:off x="3912" y="5512"/>
              <a:ext cx="1472" cy="10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4 </a:t>
              </a:r>
              <a:r>
                <a:rPr lang="en-US" altLang="zh-CN" sz="1800" b="1">
                  <a:latin typeface="宋体" panose="02010600030101010101" pitchFamily="2" charset="-122"/>
                  <a:ea typeface="宋体" panose="02010600030101010101" pitchFamily="2" charset="-122"/>
                </a:rPr>
                <a:t>200</a:t>
              </a:r>
              <a:r>
                <a:rPr lang="el-GR" altLang="zh-CN" sz="1800" dirty="0">
                  <a:latin typeface="宋体" panose="02010600030101010101" pitchFamily="2" charset="-122"/>
                  <a:ea typeface="宋体" panose="02010600030101010101" pitchFamily="2" charset="-122"/>
                </a:rPr>
                <a:t>Ω</a:t>
              </a:r>
              <a:endParaRPr lang="en-US" altLang="zh-CN" sz="18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6099" name="Text Box 22"/>
            <p:cNvSpPr txBox="1"/>
            <p:nvPr/>
          </p:nvSpPr>
          <p:spPr>
            <a:xfrm>
              <a:off x="8447" y="5400"/>
              <a:ext cx="1475" cy="10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5 </a:t>
              </a: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300 </a:t>
              </a:r>
              <a:r>
                <a:rPr lang="el-GR" altLang="zh-CN" sz="1800" dirty="0">
                  <a:latin typeface="宋体" panose="02010600030101010101" pitchFamily="2" charset="-122"/>
                  <a:ea typeface="宋体" panose="02010600030101010101" pitchFamily="2" charset="-122"/>
                </a:rPr>
                <a:t>Ω</a:t>
              </a:r>
              <a:endParaRPr lang="en-US" altLang="zh-CN" sz="18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6100" name="Text Box 23"/>
            <p:cNvSpPr txBox="1"/>
            <p:nvPr/>
          </p:nvSpPr>
          <p:spPr>
            <a:xfrm>
              <a:off x="1417" y="4605"/>
              <a:ext cx="158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E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1 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01" name="Text Box 24"/>
            <p:cNvSpPr txBox="1"/>
            <p:nvPr/>
          </p:nvSpPr>
          <p:spPr>
            <a:xfrm>
              <a:off x="11282" y="4492"/>
              <a:ext cx="124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E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2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02" name="Line 25"/>
            <p:cNvSpPr/>
            <p:nvPr/>
          </p:nvSpPr>
          <p:spPr>
            <a:xfrm>
              <a:off x="3912" y="3360"/>
              <a:ext cx="13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6103" name="Line 26"/>
            <p:cNvSpPr/>
            <p:nvPr/>
          </p:nvSpPr>
          <p:spPr>
            <a:xfrm>
              <a:off x="8447" y="7100"/>
              <a:ext cx="13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6104" name="Line 27"/>
            <p:cNvSpPr/>
            <p:nvPr/>
          </p:nvSpPr>
          <p:spPr>
            <a:xfrm flipH="1">
              <a:off x="8107" y="3360"/>
              <a:ext cx="14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6105" name="Line 28"/>
            <p:cNvSpPr/>
            <p:nvPr/>
          </p:nvSpPr>
          <p:spPr>
            <a:xfrm flipH="1">
              <a:off x="3912" y="7100"/>
              <a:ext cx="14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6106" name="Line 29"/>
            <p:cNvSpPr/>
            <p:nvPr/>
          </p:nvSpPr>
          <p:spPr>
            <a:xfrm>
              <a:off x="6292" y="4040"/>
              <a:ext cx="0" cy="124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6107" name="Text Box 30"/>
            <p:cNvSpPr txBox="1"/>
            <p:nvPr/>
          </p:nvSpPr>
          <p:spPr>
            <a:xfrm>
              <a:off x="4025" y="3472"/>
              <a:ext cx="124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I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08" name="Text Box 31"/>
            <p:cNvSpPr txBox="1"/>
            <p:nvPr/>
          </p:nvSpPr>
          <p:spPr>
            <a:xfrm>
              <a:off x="8335" y="3472"/>
              <a:ext cx="124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I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2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09" name="Text Box 32"/>
            <p:cNvSpPr txBox="1"/>
            <p:nvPr/>
          </p:nvSpPr>
          <p:spPr>
            <a:xfrm>
              <a:off x="5385" y="4380"/>
              <a:ext cx="124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I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3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10" name="Text Box 33"/>
            <p:cNvSpPr txBox="1"/>
            <p:nvPr/>
          </p:nvSpPr>
          <p:spPr>
            <a:xfrm>
              <a:off x="4137" y="7215"/>
              <a:ext cx="124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I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4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11" name="Text Box 34"/>
            <p:cNvSpPr txBox="1"/>
            <p:nvPr/>
          </p:nvSpPr>
          <p:spPr>
            <a:xfrm>
              <a:off x="8447" y="7100"/>
              <a:ext cx="124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I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5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12" name="Text Box 35"/>
            <p:cNvSpPr txBox="1"/>
            <p:nvPr/>
          </p:nvSpPr>
          <p:spPr>
            <a:xfrm>
              <a:off x="1982" y="3700"/>
              <a:ext cx="795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endParaRPr lang="zh-CN" altLang="zh-CN" sz="1800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13" name="Text Box 38"/>
            <p:cNvSpPr txBox="1"/>
            <p:nvPr/>
          </p:nvSpPr>
          <p:spPr>
            <a:xfrm>
              <a:off x="2325" y="3812"/>
              <a:ext cx="79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2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14" name="Text Box 39"/>
            <p:cNvSpPr txBox="1"/>
            <p:nvPr/>
          </p:nvSpPr>
          <p:spPr>
            <a:xfrm>
              <a:off x="10830" y="3700"/>
              <a:ext cx="79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2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15" name="Text Box 40"/>
            <p:cNvSpPr txBox="1"/>
            <p:nvPr/>
          </p:nvSpPr>
          <p:spPr>
            <a:xfrm>
              <a:off x="2210" y="5287"/>
              <a:ext cx="795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Comic Sans MS" panose="030F0702030302020204" pitchFamily="66" charset="0"/>
                  <a:ea typeface="宋体" panose="02010600030101010101" pitchFamily="2" charset="-122"/>
                </a:rPr>
                <a:t>-</a:t>
              </a:r>
              <a:endParaRPr lang="en-US" altLang="zh-CN" sz="2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16" name="Text Box 41"/>
            <p:cNvSpPr txBox="1"/>
            <p:nvPr/>
          </p:nvSpPr>
          <p:spPr>
            <a:xfrm>
              <a:off x="10830" y="5172"/>
              <a:ext cx="795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Comic Sans MS" panose="030F0702030302020204" pitchFamily="66" charset="0"/>
                  <a:ea typeface="宋体" panose="02010600030101010101" pitchFamily="2" charset="-122"/>
                </a:rPr>
                <a:t>-</a:t>
              </a:r>
              <a:endParaRPr lang="en-US" altLang="zh-CN" sz="2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17" name="Oval 42"/>
            <p:cNvSpPr/>
            <p:nvPr/>
          </p:nvSpPr>
          <p:spPr>
            <a:xfrm>
              <a:off x="2940" y="2970"/>
              <a:ext cx="112" cy="11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18" name="Oval 43"/>
            <p:cNvSpPr/>
            <p:nvPr/>
          </p:nvSpPr>
          <p:spPr>
            <a:xfrm>
              <a:off x="6812" y="2952"/>
              <a:ext cx="112" cy="11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19" name="Oval 44"/>
            <p:cNvSpPr/>
            <p:nvPr/>
          </p:nvSpPr>
          <p:spPr>
            <a:xfrm>
              <a:off x="10747" y="2952"/>
              <a:ext cx="112" cy="11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20" name="Oval 47"/>
            <p:cNvSpPr/>
            <p:nvPr/>
          </p:nvSpPr>
          <p:spPr>
            <a:xfrm>
              <a:off x="10765" y="6695"/>
              <a:ext cx="112" cy="11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21" name="Oval 48"/>
            <p:cNvSpPr/>
            <p:nvPr/>
          </p:nvSpPr>
          <p:spPr>
            <a:xfrm>
              <a:off x="6827" y="6680"/>
              <a:ext cx="112" cy="11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22" name="Oval 50"/>
            <p:cNvSpPr/>
            <p:nvPr/>
          </p:nvSpPr>
          <p:spPr>
            <a:xfrm>
              <a:off x="2940" y="6695"/>
              <a:ext cx="112" cy="112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23" name="Text Box 51"/>
            <p:cNvSpPr txBox="1"/>
            <p:nvPr/>
          </p:nvSpPr>
          <p:spPr>
            <a:xfrm>
              <a:off x="10487" y="2225"/>
              <a:ext cx="10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a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24" name="Text Box 52"/>
            <p:cNvSpPr txBox="1"/>
            <p:nvPr/>
          </p:nvSpPr>
          <p:spPr>
            <a:xfrm>
              <a:off x="10487" y="6647"/>
              <a:ext cx="10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b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25" name="Text Box 53"/>
            <p:cNvSpPr txBox="1"/>
            <p:nvPr/>
          </p:nvSpPr>
          <p:spPr>
            <a:xfrm>
              <a:off x="6520" y="6647"/>
              <a:ext cx="10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c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26" name="Text Box 54"/>
            <p:cNvSpPr txBox="1"/>
            <p:nvPr/>
          </p:nvSpPr>
          <p:spPr>
            <a:xfrm>
              <a:off x="2665" y="6760"/>
              <a:ext cx="10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d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27" name="Text Box 55"/>
            <p:cNvSpPr txBox="1"/>
            <p:nvPr/>
          </p:nvSpPr>
          <p:spPr>
            <a:xfrm>
              <a:off x="2665" y="2337"/>
              <a:ext cx="10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e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28" name="Text Box 56"/>
            <p:cNvSpPr txBox="1"/>
            <p:nvPr/>
          </p:nvSpPr>
          <p:spPr>
            <a:xfrm>
              <a:off x="6632" y="2337"/>
              <a:ext cx="10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Comic Sans MS" panose="030F0702030302020204" pitchFamily="66" charset="0"/>
                  <a:ea typeface="宋体" panose="02010600030101010101" pitchFamily="2" charset="-122"/>
                </a:rPr>
                <a:t>f</a:t>
              </a:r>
              <a:endParaRPr lang="en-US" altLang="zh-CN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29" name="Text Box 57"/>
            <p:cNvSpPr txBox="1"/>
            <p:nvPr/>
          </p:nvSpPr>
          <p:spPr>
            <a:xfrm>
              <a:off x="7767" y="4612"/>
              <a:ext cx="1472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100 </a:t>
              </a:r>
              <a:r>
                <a:rPr lang="el-GR" altLang="zh-CN" sz="1800" dirty="0">
                  <a:latin typeface="宋体" panose="02010600030101010101" pitchFamily="2" charset="-122"/>
                  <a:ea typeface="宋体" panose="02010600030101010101" pitchFamily="2" charset="-122"/>
                </a:rPr>
                <a:t>Ω</a:t>
              </a:r>
              <a:r>
                <a:rPr lang="en-US" altLang="zh-CN" sz="180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endParaRPr lang="en-US" altLang="zh-CN" sz="18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6130" name="Text Box 58"/>
            <p:cNvSpPr txBox="1"/>
            <p:nvPr/>
          </p:nvSpPr>
          <p:spPr>
            <a:xfrm>
              <a:off x="3685" y="4605"/>
              <a:ext cx="124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10V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6131" name="Text Box 59"/>
            <p:cNvSpPr txBox="1"/>
            <p:nvPr/>
          </p:nvSpPr>
          <p:spPr>
            <a:xfrm>
              <a:off x="9355" y="4605"/>
              <a:ext cx="1247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5V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AutoShape 64">
            <a:hlinkClick r:id="rId1" action="ppaction://hlinksldjump"/>
          </p:cNvPr>
          <p:cNvSpPr/>
          <p:nvPr/>
        </p:nvSpPr>
        <p:spPr>
          <a:xfrm>
            <a:off x="7019925" y="5661025"/>
            <a:ext cx="1368425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7106" name="Text Box 31"/>
          <p:cNvSpPr txBox="1"/>
          <p:nvPr/>
        </p:nvSpPr>
        <p:spPr>
          <a:xfrm>
            <a:off x="7380288" y="3068638"/>
            <a:ext cx="6889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>
                <a:latin typeface="Comic Sans MS" panose="030F0702030302020204" pitchFamily="66" charset="0"/>
                <a:ea typeface="宋体" panose="02010600030101010101" pitchFamily="2" charset="-122"/>
              </a:rPr>
              <a:t> 15V</a:t>
            </a:r>
            <a:endParaRPr lang="en-US" altLang="zh-CN" sz="18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grpSp>
        <p:nvGrpSpPr>
          <p:cNvPr id="47107" name="组合 1"/>
          <p:cNvGrpSpPr/>
          <p:nvPr/>
        </p:nvGrpSpPr>
        <p:grpSpPr>
          <a:xfrm>
            <a:off x="971550" y="620713"/>
            <a:ext cx="6769100" cy="5243512"/>
            <a:chOff x="1530" y="977"/>
            <a:chExt cx="10660" cy="8258"/>
          </a:xfrm>
        </p:grpSpPr>
        <p:sp>
          <p:nvSpPr>
            <p:cNvPr id="47108" name="Text Box 58"/>
            <p:cNvSpPr txBox="1"/>
            <p:nvPr/>
          </p:nvSpPr>
          <p:spPr>
            <a:xfrm>
              <a:off x="1530" y="977"/>
              <a:ext cx="748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楷体_GB2312" pitchFamily="49" charset="-122"/>
                  <a:ea typeface="楷体_GB2312" pitchFamily="49" charset="-122"/>
                </a:rPr>
                <a:t>KVL</a:t>
              </a:r>
              <a:r>
                <a:rPr lang="zh-CN" altLang="en-US" b="1" dirty="0">
                  <a:latin typeface="楷体_GB2312" pitchFamily="49" charset="-122"/>
                  <a:ea typeface="楷体_GB2312" pitchFamily="49" charset="-122"/>
                </a:rPr>
                <a:t>定律的验证参考线路</a:t>
              </a:r>
              <a:r>
                <a:rPr lang="zh-CN" altLang="en-US" sz="1800" b="1" dirty="0">
                  <a:latin typeface="楷体_GB2312" pitchFamily="49" charset="-122"/>
                  <a:ea typeface="楷体_GB2312" pitchFamily="49" charset="-122"/>
                  <a:sym typeface="Wingdings" panose="05000000000000000000" pitchFamily="2" charset="2"/>
                </a:rPr>
                <a:t>（</a:t>
              </a:r>
              <a:r>
                <a:rPr lang="en-US" altLang="zh-CN" sz="1800" b="1">
                  <a:latin typeface="楷体_GB2312" pitchFamily="49" charset="-122"/>
                  <a:ea typeface="楷体_GB2312" pitchFamily="49" charset="-122"/>
                  <a:sym typeface="Wingdings" panose="05000000000000000000" pitchFamily="2" charset="2"/>
                </a:rPr>
                <a:t>2</a:t>
              </a:r>
              <a:r>
                <a:rPr lang="zh-CN" altLang="en-US" sz="1800" b="1" dirty="0">
                  <a:latin typeface="楷体_GB2312" pitchFamily="49" charset="-122"/>
                  <a:ea typeface="楷体_GB2312" pitchFamily="49" charset="-122"/>
                  <a:sym typeface="Wingdings" panose="05000000000000000000" pitchFamily="2" charset="2"/>
                </a:rPr>
                <a:t>）</a:t>
              </a: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7109" name="Text Box 60"/>
            <p:cNvSpPr txBox="1"/>
            <p:nvPr/>
          </p:nvSpPr>
          <p:spPr>
            <a:xfrm>
              <a:off x="3457" y="8007"/>
              <a:ext cx="8732" cy="12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800" b="1" dirty="0">
                  <a:latin typeface="Comic Sans MS" panose="030F0702030302020204" pitchFamily="66" charset="0"/>
                  <a:ea typeface="宋体" panose="02010600030101010101" pitchFamily="2" charset="-122"/>
                </a:rPr>
                <a:t>闭合回路：</a:t>
              </a:r>
              <a:r>
                <a:rPr lang="en-US" altLang="zh-CN" sz="1800" b="1" err="1">
                  <a:latin typeface="Comic Sans MS" panose="030F0702030302020204" pitchFamily="66" charset="0"/>
                  <a:ea typeface="宋体" panose="02010600030101010101" pitchFamily="2" charset="-122"/>
                </a:rPr>
                <a:t>abcdefga</a:t>
              </a:r>
              <a:endParaRPr lang="en-US" altLang="zh-CN" sz="1800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1800" b="1" dirty="0">
                  <a:latin typeface="Comic Sans MS" panose="030F0702030302020204" pitchFamily="66" charset="0"/>
                  <a:ea typeface="宋体" panose="02010600030101010101" pitchFamily="2" charset="-122"/>
                </a:rPr>
                <a:t>假想回路：</a:t>
              </a:r>
              <a:r>
                <a:rPr lang="en-US" altLang="zh-CN" sz="1800" b="1" err="1">
                  <a:latin typeface="Comic Sans MS" panose="030F0702030302020204" pitchFamily="66" charset="0"/>
                  <a:ea typeface="宋体" panose="02010600030101010101" pitchFamily="2" charset="-122"/>
                </a:rPr>
                <a:t>cdefgc</a:t>
              </a:r>
              <a:endParaRPr lang="en-US" altLang="zh-CN" sz="1800" b="1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10" name="Oval 10"/>
            <p:cNvSpPr/>
            <p:nvPr/>
          </p:nvSpPr>
          <p:spPr>
            <a:xfrm>
              <a:off x="2438" y="4493"/>
              <a:ext cx="1070" cy="1135"/>
            </a:xfrm>
            <a:prstGeom prst="ellipse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11" name="Oval 11"/>
            <p:cNvSpPr/>
            <p:nvPr/>
          </p:nvSpPr>
          <p:spPr>
            <a:xfrm>
              <a:off x="10603" y="4493"/>
              <a:ext cx="1135" cy="1135"/>
            </a:xfrm>
            <a:prstGeom prst="ellipse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zh-CN" sz="18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12" name="Rectangle 4"/>
            <p:cNvSpPr/>
            <p:nvPr/>
          </p:nvSpPr>
          <p:spPr>
            <a:xfrm>
              <a:off x="3005" y="2793"/>
              <a:ext cx="8165" cy="419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13" name="Rectangle 5"/>
            <p:cNvSpPr/>
            <p:nvPr/>
          </p:nvSpPr>
          <p:spPr>
            <a:xfrm>
              <a:off x="4138" y="2645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14" name="Rectangle 6"/>
            <p:cNvSpPr/>
            <p:nvPr/>
          </p:nvSpPr>
          <p:spPr>
            <a:xfrm>
              <a:off x="6405" y="2613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15" name="Rectangle 7"/>
            <p:cNvSpPr/>
            <p:nvPr/>
          </p:nvSpPr>
          <p:spPr>
            <a:xfrm>
              <a:off x="4365" y="6810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16" name="Rectangle 8"/>
            <p:cNvSpPr/>
            <p:nvPr/>
          </p:nvSpPr>
          <p:spPr>
            <a:xfrm>
              <a:off x="6520" y="6810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17" name="Rectangle 9"/>
            <p:cNvSpPr/>
            <p:nvPr/>
          </p:nvSpPr>
          <p:spPr>
            <a:xfrm>
              <a:off x="8900" y="6810"/>
              <a:ext cx="1020" cy="340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18" name="Text Box 12"/>
            <p:cNvSpPr txBox="1"/>
            <p:nvPr/>
          </p:nvSpPr>
          <p:spPr>
            <a:xfrm>
              <a:off x="4025" y="2113"/>
              <a:ext cx="1248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19" name="Text Box 13"/>
            <p:cNvSpPr txBox="1"/>
            <p:nvPr/>
          </p:nvSpPr>
          <p:spPr>
            <a:xfrm>
              <a:off x="6405" y="2113"/>
              <a:ext cx="1248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2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20" name="Text Box 14"/>
            <p:cNvSpPr txBox="1"/>
            <p:nvPr/>
          </p:nvSpPr>
          <p:spPr>
            <a:xfrm>
              <a:off x="8900" y="6195"/>
              <a:ext cx="1248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3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21" name="Text Box 15"/>
            <p:cNvSpPr txBox="1"/>
            <p:nvPr/>
          </p:nvSpPr>
          <p:spPr>
            <a:xfrm>
              <a:off x="6520" y="6193"/>
              <a:ext cx="1248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4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22" name="Text Box 16"/>
            <p:cNvSpPr txBox="1"/>
            <p:nvPr/>
          </p:nvSpPr>
          <p:spPr>
            <a:xfrm>
              <a:off x="4365" y="6195"/>
              <a:ext cx="1248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  R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5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23" name="Text Box 17"/>
            <p:cNvSpPr txBox="1"/>
            <p:nvPr/>
          </p:nvSpPr>
          <p:spPr>
            <a:xfrm>
              <a:off x="9923" y="4710"/>
              <a:ext cx="1248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E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2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24" name="Text Box 18"/>
            <p:cNvSpPr txBox="1"/>
            <p:nvPr/>
          </p:nvSpPr>
          <p:spPr>
            <a:xfrm>
              <a:off x="1643" y="4720"/>
              <a:ext cx="101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E</a:t>
              </a:r>
              <a:r>
                <a:rPr lang="en-US" altLang="zh-CN" sz="1400">
                  <a:latin typeface="Comic Sans MS" panose="030F0702030302020204" pitchFamily="66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25" name="Text Box 20"/>
            <p:cNvSpPr txBox="1"/>
            <p:nvPr/>
          </p:nvSpPr>
          <p:spPr>
            <a:xfrm>
              <a:off x="8900" y="7215"/>
              <a:ext cx="1360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200Ω 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26" name="Text Box 21"/>
            <p:cNvSpPr txBox="1"/>
            <p:nvPr/>
          </p:nvSpPr>
          <p:spPr>
            <a:xfrm>
              <a:off x="4025" y="3018"/>
              <a:ext cx="1360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300Ω 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27" name="Text Box 22"/>
            <p:cNvSpPr txBox="1"/>
            <p:nvPr/>
          </p:nvSpPr>
          <p:spPr>
            <a:xfrm>
              <a:off x="4253" y="7205"/>
              <a:ext cx="1360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300Ω 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28" name="Text Box 23"/>
            <p:cNvSpPr txBox="1"/>
            <p:nvPr/>
          </p:nvSpPr>
          <p:spPr>
            <a:xfrm>
              <a:off x="6405" y="7215"/>
              <a:ext cx="1360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560Ω 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29" name="Text Box 24"/>
            <p:cNvSpPr txBox="1"/>
            <p:nvPr/>
          </p:nvSpPr>
          <p:spPr>
            <a:xfrm>
              <a:off x="2210" y="4040"/>
              <a:ext cx="6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2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30" name="Text Box 25"/>
            <p:cNvSpPr txBox="1"/>
            <p:nvPr/>
          </p:nvSpPr>
          <p:spPr>
            <a:xfrm>
              <a:off x="11395" y="4040"/>
              <a:ext cx="680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endParaRPr lang="zh-CN" altLang="zh-CN" sz="1800" dirty="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31" name="Text Box 26"/>
            <p:cNvSpPr txBox="1"/>
            <p:nvPr/>
          </p:nvSpPr>
          <p:spPr>
            <a:xfrm>
              <a:off x="11395" y="5513"/>
              <a:ext cx="6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2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32" name="Text Box 27"/>
            <p:cNvSpPr txBox="1"/>
            <p:nvPr/>
          </p:nvSpPr>
          <p:spPr>
            <a:xfrm>
              <a:off x="11395" y="3925"/>
              <a:ext cx="6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Comic Sans MS" panose="030F0702030302020204" pitchFamily="66" charset="0"/>
                  <a:ea typeface="宋体" panose="02010600030101010101" pitchFamily="2" charset="-122"/>
                </a:rPr>
                <a:t>- </a:t>
              </a:r>
              <a:endParaRPr lang="en-US" altLang="zh-CN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33" name="Text Box 29"/>
            <p:cNvSpPr txBox="1"/>
            <p:nvPr/>
          </p:nvSpPr>
          <p:spPr>
            <a:xfrm>
              <a:off x="2210" y="5400"/>
              <a:ext cx="6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Comic Sans MS" panose="030F0702030302020204" pitchFamily="66" charset="0"/>
                  <a:ea typeface="宋体" panose="02010600030101010101" pitchFamily="2" charset="-122"/>
                </a:rPr>
                <a:t>- </a:t>
              </a:r>
              <a:endParaRPr lang="en-US" altLang="zh-CN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34" name="Text Box 30"/>
            <p:cNvSpPr txBox="1"/>
            <p:nvPr/>
          </p:nvSpPr>
          <p:spPr>
            <a:xfrm>
              <a:off x="3685" y="4948"/>
              <a:ext cx="2040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10V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35" name="Oval 33"/>
            <p:cNvSpPr/>
            <p:nvPr/>
          </p:nvSpPr>
          <p:spPr>
            <a:xfrm>
              <a:off x="2890" y="2678"/>
              <a:ext cx="228" cy="22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36" name="Oval 34"/>
            <p:cNvSpPr/>
            <p:nvPr/>
          </p:nvSpPr>
          <p:spPr>
            <a:xfrm>
              <a:off x="5725" y="2678"/>
              <a:ext cx="228" cy="22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37" name="Oval 35"/>
            <p:cNvSpPr/>
            <p:nvPr/>
          </p:nvSpPr>
          <p:spPr>
            <a:xfrm>
              <a:off x="11055" y="2695"/>
              <a:ext cx="228" cy="22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38" name="Oval 36"/>
            <p:cNvSpPr/>
            <p:nvPr/>
          </p:nvSpPr>
          <p:spPr>
            <a:xfrm>
              <a:off x="2890" y="6875"/>
              <a:ext cx="228" cy="22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39" name="Oval 37"/>
            <p:cNvSpPr/>
            <p:nvPr/>
          </p:nvSpPr>
          <p:spPr>
            <a:xfrm>
              <a:off x="5840" y="6875"/>
              <a:ext cx="228" cy="22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40" name="Oval 38"/>
            <p:cNvSpPr/>
            <p:nvPr/>
          </p:nvSpPr>
          <p:spPr>
            <a:xfrm>
              <a:off x="8108" y="6875"/>
              <a:ext cx="228" cy="22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41" name="Oval 39"/>
            <p:cNvSpPr/>
            <p:nvPr/>
          </p:nvSpPr>
          <p:spPr>
            <a:xfrm>
              <a:off x="11055" y="6875"/>
              <a:ext cx="228" cy="228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42" name="Oval 40"/>
            <p:cNvSpPr/>
            <p:nvPr/>
          </p:nvSpPr>
          <p:spPr>
            <a:xfrm>
              <a:off x="8675" y="2338"/>
              <a:ext cx="1133" cy="1023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43" name="Text Box 41"/>
            <p:cNvSpPr txBox="1"/>
            <p:nvPr/>
          </p:nvSpPr>
          <p:spPr>
            <a:xfrm>
              <a:off x="8900" y="2565"/>
              <a:ext cx="1248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err="1">
                  <a:latin typeface="Comic Sans MS" panose="030F0702030302020204" pitchFamily="66" charset="0"/>
                  <a:ea typeface="宋体" panose="02010600030101010101" pitchFamily="2" charset="-122"/>
                </a:rPr>
                <a:t>mA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44" name="Text Box 42"/>
            <p:cNvSpPr txBox="1"/>
            <p:nvPr/>
          </p:nvSpPr>
          <p:spPr>
            <a:xfrm>
              <a:off x="8108" y="2225"/>
              <a:ext cx="6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2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45" name="Text Box 43"/>
            <p:cNvSpPr txBox="1"/>
            <p:nvPr/>
          </p:nvSpPr>
          <p:spPr>
            <a:xfrm>
              <a:off x="9695" y="2113"/>
              <a:ext cx="6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Comic Sans MS" panose="030F0702030302020204" pitchFamily="66" charset="0"/>
                  <a:ea typeface="宋体" panose="02010600030101010101" pitchFamily="2" charset="-122"/>
                </a:rPr>
                <a:t>- </a:t>
              </a:r>
              <a:endParaRPr lang="en-US" altLang="zh-CN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46" name="Text Box 44"/>
            <p:cNvSpPr txBox="1"/>
            <p:nvPr/>
          </p:nvSpPr>
          <p:spPr>
            <a:xfrm>
              <a:off x="9808" y="2113"/>
              <a:ext cx="6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Comic Sans MS" panose="030F0702030302020204" pitchFamily="66" charset="0"/>
                  <a:ea typeface="宋体" panose="02010600030101010101" pitchFamily="2" charset="-122"/>
                </a:rPr>
                <a:t>- </a:t>
              </a:r>
              <a:endParaRPr lang="en-US" altLang="zh-CN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47147" name="Text Box 45"/>
            <p:cNvSpPr txBox="1"/>
            <p:nvPr/>
          </p:nvSpPr>
          <p:spPr>
            <a:xfrm>
              <a:off x="10830" y="1998"/>
              <a:ext cx="124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</a:t>
              </a:r>
              <a:endParaRPr lang="en-US" altLang="zh-CN" b="1">
                <a:solidFill>
                  <a:schemeClr val="tx2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148" name="Text Box 46"/>
            <p:cNvSpPr txBox="1"/>
            <p:nvPr/>
          </p:nvSpPr>
          <p:spPr>
            <a:xfrm>
              <a:off x="10930" y="6948"/>
              <a:ext cx="124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chemeClr val="tx2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b</a:t>
              </a:r>
              <a:endParaRPr lang="en-US" altLang="zh-CN" b="1">
                <a:solidFill>
                  <a:schemeClr val="tx2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149" name="Text Box 47"/>
            <p:cNvSpPr txBox="1"/>
            <p:nvPr/>
          </p:nvSpPr>
          <p:spPr>
            <a:xfrm>
              <a:off x="7880" y="6988"/>
              <a:ext cx="124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en-US" altLang="zh-CN" b="1">
                  <a:solidFill>
                    <a:schemeClr val="tx2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c</a:t>
              </a:r>
              <a:endParaRPr lang="en-US" altLang="zh-CN" b="1">
                <a:solidFill>
                  <a:schemeClr val="tx2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150" name="Text Box 48"/>
            <p:cNvSpPr txBox="1"/>
            <p:nvPr/>
          </p:nvSpPr>
          <p:spPr>
            <a:xfrm>
              <a:off x="5385" y="7100"/>
              <a:ext cx="124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MS PGothic" panose="020B0600070205080204" pitchFamily="34" charset="-128"/>
                  <a:ea typeface="MS PGothic" panose="020B0600070205080204" pitchFamily="34" charset="-128"/>
                </a:rPr>
                <a:t>  </a:t>
              </a:r>
              <a:r>
                <a:rPr lang="en-US" altLang="zh-CN" b="1">
                  <a:solidFill>
                    <a:schemeClr val="tx2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d</a:t>
              </a:r>
              <a:endParaRPr lang="en-US" altLang="zh-CN" b="1">
                <a:solidFill>
                  <a:schemeClr val="tx2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151" name="Text Box 49"/>
            <p:cNvSpPr txBox="1"/>
            <p:nvPr/>
          </p:nvSpPr>
          <p:spPr>
            <a:xfrm>
              <a:off x="2438" y="6875"/>
              <a:ext cx="124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MS PGothic" panose="020B0600070205080204" pitchFamily="34" charset="-128"/>
                  <a:ea typeface="MS PGothic" panose="020B0600070205080204" pitchFamily="34" charset="-128"/>
                </a:rPr>
                <a:t>  </a:t>
              </a:r>
              <a:r>
                <a:rPr lang="en-US" altLang="zh-CN" b="1">
                  <a:solidFill>
                    <a:schemeClr val="tx2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e</a:t>
              </a:r>
              <a:endParaRPr lang="en-US" altLang="zh-CN" b="1">
                <a:solidFill>
                  <a:schemeClr val="tx2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152" name="Text Box 50"/>
            <p:cNvSpPr txBox="1"/>
            <p:nvPr/>
          </p:nvSpPr>
          <p:spPr>
            <a:xfrm>
              <a:off x="2550" y="1998"/>
              <a:ext cx="124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en-US" altLang="zh-CN" b="1">
                  <a:solidFill>
                    <a:schemeClr val="tx2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f</a:t>
              </a:r>
              <a:endParaRPr lang="en-US" altLang="zh-CN" b="1">
                <a:solidFill>
                  <a:schemeClr val="tx2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153" name="Text Box 51"/>
            <p:cNvSpPr txBox="1"/>
            <p:nvPr/>
          </p:nvSpPr>
          <p:spPr>
            <a:xfrm>
              <a:off x="5385" y="1885"/>
              <a:ext cx="124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lang="en-US" altLang="zh-CN" b="1">
                  <a:solidFill>
                    <a:schemeClr val="tx2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g</a:t>
              </a:r>
              <a:endParaRPr lang="en-US" altLang="zh-CN" b="1">
                <a:solidFill>
                  <a:schemeClr val="tx2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7154" name="AutoShape 57"/>
            <p:cNvSpPr/>
            <p:nvPr/>
          </p:nvSpPr>
          <p:spPr>
            <a:xfrm>
              <a:off x="5953" y="4265"/>
              <a:ext cx="2608" cy="340"/>
            </a:xfrm>
            <a:prstGeom prst="curvedDownArrow">
              <a:avLst>
                <a:gd name="adj1" fmla="val 170102"/>
                <a:gd name="adj2" fmla="val 323514"/>
                <a:gd name="adj3" fmla="val 33250"/>
              </a:avLst>
            </a:prstGeom>
            <a:solidFill>
              <a:srgbClr val="EFE9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55" name="Text Box 61"/>
            <p:cNvSpPr txBox="1"/>
            <p:nvPr/>
          </p:nvSpPr>
          <p:spPr>
            <a:xfrm>
              <a:off x="6405" y="3018"/>
              <a:ext cx="1360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Comic Sans MS" panose="030F0702030302020204" pitchFamily="66" charset="0"/>
                  <a:ea typeface="宋体" panose="02010600030101010101" pitchFamily="2" charset="-122"/>
                </a:rPr>
                <a:t>200Ω </a:t>
              </a:r>
              <a:endParaRPr lang="en-US" altLang="zh-CN" sz="1800"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Text Box 4"/>
          <p:cNvSpPr txBox="1"/>
          <p:nvPr/>
        </p:nvSpPr>
        <p:spPr>
          <a:xfrm>
            <a:off x="755650" y="333375"/>
            <a:ext cx="6911975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endParaRPr lang="zh-CN" altLang="zh-CN" sz="18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48130" name="Text Box 47"/>
          <p:cNvSpPr txBox="1"/>
          <p:nvPr/>
        </p:nvSpPr>
        <p:spPr>
          <a:xfrm>
            <a:off x="684213" y="549275"/>
            <a:ext cx="6767512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endParaRPr lang="zh-CN" altLang="zh-CN" sz="18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48131" name="Text Box 48"/>
          <p:cNvSpPr txBox="1"/>
          <p:nvPr/>
        </p:nvSpPr>
        <p:spPr>
          <a:xfrm>
            <a:off x="684213" y="1125538"/>
            <a:ext cx="8208962" cy="38655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五、注意事项：</a:t>
            </a:r>
            <a:endParaRPr lang="zh-CN" altLang="en-US" sz="32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电压源不得短路。电压源的输出电压最好选择在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10V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以下，注意它的正、负极性不要接错。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直流电流表、电压表使用时，要注意其量程及极性。正确读取数字表与指针表的读数及极性，测量时，要注意实际方向与参考方向是否一致。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电源电压也必须用电压表测量。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4.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每个支路的最大电流</a:t>
            </a:r>
            <a:r>
              <a:rPr lang="zh-CN" altLang="en-US" sz="1800" b="1" dirty="0">
                <a:latin typeface="Comic Sans MS" panose="030F0702030302020204" pitchFamily="66" charset="0"/>
                <a:ea typeface="宋体" panose="02010600030101010101" pitchFamily="2" charset="-122"/>
              </a:rPr>
              <a:t>≤</a:t>
            </a:r>
            <a:r>
              <a:rPr lang="en-US" altLang="zh-CN" sz="1800" b="1">
                <a:latin typeface="Comic Sans MS" panose="030F0702030302020204" pitchFamily="66" charset="0"/>
                <a:ea typeface="宋体" panose="02010600030101010101" pitchFamily="2" charset="-122"/>
              </a:rPr>
              <a:t>20mA</a:t>
            </a:r>
            <a:r>
              <a:rPr lang="zh-CN" altLang="en-US" sz="1800" b="1" dirty="0">
                <a:latin typeface="Comic Sans MS" panose="030F0702030302020204" pitchFamily="66" charset="0"/>
                <a:ea typeface="宋体" panose="02010600030101010101" pitchFamily="2" charset="-122"/>
              </a:rPr>
              <a:t>。</a:t>
            </a:r>
            <a:endParaRPr lang="zh-CN" altLang="en-US" sz="1800" b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48132" name="AutoShape 49">
            <a:hlinkClick r:id="rId1" action="ppaction://hlinksldjump"/>
          </p:cNvPr>
          <p:cNvSpPr/>
          <p:nvPr/>
        </p:nvSpPr>
        <p:spPr>
          <a:xfrm>
            <a:off x="7019925" y="5661025"/>
            <a:ext cx="1584325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Text Box 4"/>
          <p:cNvSpPr txBox="1"/>
          <p:nvPr/>
        </p:nvSpPr>
        <p:spPr>
          <a:xfrm>
            <a:off x="419100" y="534988"/>
            <a:ext cx="8755063" cy="6257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spcBef>
                <a:spcPct val="5000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六、误差分析</a:t>
            </a:r>
            <a:endParaRPr lang="zh-CN" altLang="en-US" sz="2800" b="1" dirty="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marL="342900" indent="-342900">
              <a:spcBef>
                <a:spcPct val="50000"/>
              </a:spcBef>
            </a:pP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数字表的误差分析方法</a:t>
            </a:r>
            <a:endParaRPr lang="zh-CN" altLang="en-US" b="1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b="1" dirty="0">
                <a:latin typeface="Comic Sans MS" panose="030F0702030302020204" pitchFamily="66" charset="0"/>
                <a:ea typeface="楷体_GB2312" pitchFamily="49" charset="-122"/>
              </a:rPr>
              <a:t>1. 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对某节点验证</a:t>
            </a:r>
            <a:r>
              <a:rPr lang="en-US" altLang="zh-CN" b="1">
                <a:latin typeface="Comic Sans MS" panose="030F0702030302020204" pitchFamily="66" charset="0"/>
                <a:ea typeface="楷体_GB2312" pitchFamily="49" charset="-122"/>
              </a:rPr>
              <a:t>KCL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定律</a:t>
            </a:r>
            <a:endParaRPr lang="zh-CN" altLang="en-US" b="1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b="1" dirty="0">
                <a:latin typeface="Calibri" panose="020F0502020204030204" pitchFamily="34" charset="0"/>
                <a:ea typeface="楷体_GB2312" pitchFamily="49" charset="-122"/>
              </a:rPr>
              <a:t>①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先计算仪表的</a:t>
            </a:r>
            <a:r>
              <a:rPr lang="zh-CN" altLang="en-US" b="1" u="sng" dirty="0">
                <a:latin typeface="Comic Sans MS" panose="030F0702030302020204" pitchFamily="66" charset="0"/>
                <a:ea typeface="楷体_GB2312" pitchFamily="49" charset="-122"/>
              </a:rPr>
              <a:t>每次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测量允许的最大误差</a:t>
            </a:r>
            <a:r>
              <a:rPr lang="en-US" altLang="zh-CN" b="1" u="sng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ΔX</a:t>
            </a:r>
            <a:r>
              <a:rPr lang="en-US" altLang="en-US" b="1" u="sng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en-US" altLang="en-US" b="1" u="sng" baseline="-25000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     ΔX</a:t>
            </a:r>
            <a:r>
              <a:rPr lang="en-US" altLang="en-US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=±(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%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×测量值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%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×满偏值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)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/>
            <a:r>
              <a:rPr lang="zh-CN" altLang="en-US" sz="2000" b="1" dirty="0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      式中：</a:t>
            </a:r>
            <a:r>
              <a:rPr lang="en-US" altLang="zh-CN" sz="2000" b="1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a%</a:t>
            </a:r>
            <a:r>
              <a:rPr lang="zh-CN" altLang="en-US" sz="2000" b="1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－</a:t>
            </a:r>
            <a:r>
              <a:rPr lang="zh-CN" altLang="en-US" sz="2000" b="1" dirty="0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数字表输入放大器误差、衰减器误差、刻度系数</a:t>
            </a:r>
            <a:endParaRPr lang="zh-CN" altLang="en-US" sz="2000" b="1" dirty="0">
              <a:solidFill>
                <a:srgbClr val="17375E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/>
            <a:r>
              <a:rPr lang="zh-CN" altLang="en-US" sz="2000" b="1" dirty="0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         误差、非线性误差带来的读数误差</a:t>
            </a:r>
            <a:endParaRPr lang="en-US" altLang="zh-CN" sz="2000" b="1">
              <a:solidFill>
                <a:srgbClr val="17375E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/>
            <a:r>
              <a:rPr lang="en-US" altLang="zh-CN" sz="2000" b="1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b%</a:t>
            </a:r>
            <a:r>
              <a:rPr lang="zh-CN" altLang="en-US" sz="2000" b="1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－</a:t>
            </a:r>
            <a:r>
              <a:rPr lang="zh-CN" altLang="en-US" sz="2000" b="1" dirty="0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数字量化、零点漂移、噪声干扰等因素引起的误差</a:t>
            </a:r>
            <a:endParaRPr lang="en-US" altLang="zh-CN" sz="2000" b="1">
              <a:solidFill>
                <a:srgbClr val="17375E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 algn="just" eaLnBrk="0" hangingPunct="0"/>
            <a:r>
              <a:rPr lang="en-US" altLang="en-US" sz="2000" b="1" dirty="0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       本实验台数字仪表</a:t>
            </a:r>
            <a:r>
              <a:rPr lang="en-US" altLang="zh-CN" sz="2000" b="1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a=0.3 </a:t>
            </a:r>
            <a:r>
              <a:rPr lang="zh-CN" altLang="en-US" sz="2000" b="1" dirty="0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；</a:t>
            </a:r>
            <a:r>
              <a:rPr lang="en-US" altLang="zh-CN" sz="2000" b="1">
                <a:solidFill>
                  <a:srgbClr val="17375E"/>
                </a:solidFill>
                <a:latin typeface="Times New Roman" panose="02020603050405020304" pitchFamily="18" charset="0"/>
                <a:ea typeface="楷体_GB2312" pitchFamily="49" charset="-122"/>
              </a:rPr>
              <a:t>b=0.2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000" b="1">
              <a:solidFill>
                <a:srgbClr val="17375E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b="1" dirty="0">
                <a:latin typeface="Calibri" panose="020F0502020204030204" pitchFamily="34" charset="0"/>
                <a:ea typeface="楷体_GB2312" pitchFamily="49" charset="-122"/>
              </a:rPr>
              <a:t>②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再求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仪表的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最大允许总误差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ΔX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b="1" dirty="0">
                <a:latin typeface="Calibri" panose="020F0502020204030204" pitchFamily="34" charset="0"/>
                <a:ea typeface="楷体_GB2312" pitchFamily="49" charset="-122"/>
              </a:rPr>
              <a:t>③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若测量计算的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ΣI</a:t>
            </a:r>
            <a:r>
              <a:rPr lang="en-US" altLang="zh-CN" b="1">
                <a:solidFill>
                  <a:srgbClr val="10253F"/>
                </a:solidFill>
                <a:latin typeface="Times New Roman" panose="02020603050405020304" pitchFamily="18" charset="0"/>
                <a:ea typeface="楷体_GB2312" pitchFamily="49" charset="-122"/>
              </a:rPr>
              <a:t>&lt;= 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总误差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ΔX</a:t>
            </a:r>
            <a:r>
              <a:rPr lang="zh-CN" altLang="en-US" b="1" dirty="0">
                <a:solidFill>
                  <a:srgbClr val="10253F"/>
                </a:solidFill>
                <a:latin typeface="Times New Roman" panose="02020603050405020304" pitchFamily="18" charset="0"/>
                <a:ea typeface="楷体_GB2312" pitchFamily="49" charset="-122"/>
              </a:rPr>
              <a:t>，则验证</a:t>
            </a:r>
            <a:endParaRPr lang="zh-CN" altLang="en-US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spcBef>
                <a:spcPct val="50000"/>
              </a:spcBef>
            </a:pPr>
            <a:r>
              <a:rPr lang="en-US" altLang="zh-CN" b="1" dirty="0">
                <a:latin typeface="Comic Sans MS" panose="030F0702030302020204" pitchFamily="66" charset="0"/>
                <a:ea typeface="楷体_GB2312" pitchFamily="49" charset="-122"/>
              </a:rPr>
              <a:t>2. 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对某回路验证</a:t>
            </a:r>
            <a:r>
              <a:rPr lang="en-US" altLang="zh-CN" b="1">
                <a:latin typeface="Comic Sans MS" panose="030F0702030302020204" pitchFamily="66" charset="0"/>
                <a:ea typeface="楷体_GB2312" pitchFamily="49" charset="-122"/>
              </a:rPr>
              <a:t>KVL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定律</a:t>
            </a:r>
            <a:endParaRPr lang="zh-CN" altLang="en-US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同上。先计算仪表的</a:t>
            </a:r>
            <a:r>
              <a:rPr lang="zh-CN" altLang="en-US" b="1" u="sng" dirty="0">
                <a:latin typeface="Comic Sans MS" panose="030F0702030302020204" pitchFamily="66" charset="0"/>
                <a:ea typeface="楷体_GB2312" pitchFamily="49" charset="-122"/>
              </a:rPr>
              <a:t>每次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测量允许的误差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ΔX</a:t>
            </a:r>
            <a:r>
              <a:rPr lang="en-US" altLang="en-US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，再求总误差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ΔX</a:t>
            </a:r>
            <a:r>
              <a:rPr lang="zh-CN" altLang="en-US" b="1" dirty="0">
                <a:latin typeface="Comic Sans MS" panose="030F0702030302020204" pitchFamily="66" charset="0"/>
                <a:ea typeface="楷体_GB2312" pitchFamily="49" charset="-122"/>
              </a:rPr>
              <a:t>，若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ΣU </a:t>
            </a:r>
            <a:r>
              <a:rPr lang="en-US" altLang="zh-CN" b="1">
                <a:solidFill>
                  <a:srgbClr val="10253F"/>
                </a:solidFill>
                <a:latin typeface="Times New Roman" panose="02020603050405020304" pitchFamily="18" charset="0"/>
                <a:ea typeface="楷体_GB2312" pitchFamily="49" charset="-122"/>
              </a:rPr>
              <a:t>&lt;=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ΔX</a:t>
            </a:r>
            <a:r>
              <a:rPr lang="zh-CN" altLang="en-US" b="1" dirty="0">
                <a:solidFill>
                  <a:srgbClr val="10253F"/>
                </a:solidFill>
                <a:latin typeface="Times New Roman" panose="02020603050405020304" pitchFamily="18" charset="0"/>
                <a:ea typeface="楷体_GB2312" pitchFamily="49" charset="-122"/>
              </a:rPr>
              <a:t>，则实验正确。</a:t>
            </a:r>
            <a:endParaRPr lang="zh-CN" altLang="en-US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9154" name="AutoShape 5">
            <a:hlinkClick r:id="rId1" action="ppaction://hlinksldjump"/>
          </p:cNvPr>
          <p:cNvSpPr/>
          <p:nvPr/>
        </p:nvSpPr>
        <p:spPr>
          <a:xfrm>
            <a:off x="7427913" y="5040313"/>
            <a:ext cx="1655762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49155" name="对象 6"/>
          <p:cNvGraphicFramePr/>
          <p:nvPr/>
        </p:nvGraphicFramePr>
        <p:xfrm>
          <a:off x="927100" y="4546600"/>
          <a:ext cx="43275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2" imgW="3192145" imgH="442595" progId="Equation.KSEE3">
                  <p:embed/>
                </p:oleObj>
              </mc:Choice>
              <mc:Fallback>
                <p:oleObj name="" r:id="rId2" imgW="3192145" imgH="442595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7100" y="4546600"/>
                        <a:ext cx="4327525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Rectangle 4"/>
          <p:cNvSpPr/>
          <p:nvPr/>
        </p:nvSpPr>
        <p:spPr>
          <a:xfrm>
            <a:off x="395288" y="260350"/>
            <a:ext cx="8435975" cy="6353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实验内容：（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为基础实验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800" b="1" dirty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实验</a:t>
            </a:r>
            <a:r>
              <a:rPr lang="en-US" altLang="zh-CN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1  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直流电路电流、电压和电位的实验研究</a:t>
            </a:r>
            <a:b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  实验</a:t>
            </a:r>
            <a:r>
              <a:rPr lang="en-US" altLang="zh-CN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2  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直流叠加定理</a:t>
            </a:r>
            <a:b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实验</a:t>
            </a:r>
            <a:r>
              <a:rPr lang="en-US" altLang="zh-CN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3  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戴维南及诺顿定理</a:t>
            </a:r>
            <a:b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实验</a:t>
            </a:r>
            <a:r>
              <a:rPr lang="en-US" altLang="zh-CN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5  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一阶电路的暂态响应</a:t>
            </a:r>
            <a:endParaRPr lang="zh-CN" altLang="en-US" sz="2800" b="1" dirty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  实验</a:t>
            </a:r>
            <a:r>
              <a:rPr lang="en-US" altLang="zh-CN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7  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交流阻抗测量</a:t>
            </a:r>
            <a:b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  实验</a:t>
            </a:r>
            <a:r>
              <a:rPr lang="en-US" altLang="zh-CN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9  RL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RC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的相量轨迹和功率因数的提高</a:t>
            </a:r>
            <a:b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  实验</a:t>
            </a:r>
            <a:r>
              <a:rPr lang="en-US" altLang="zh-CN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10  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正弦稳态谐振电路的研究</a:t>
            </a:r>
            <a:b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实验</a:t>
            </a:r>
            <a:r>
              <a:rPr lang="en-US" altLang="zh-CN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12 </a:t>
            </a:r>
            <a:r>
              <a:rPr lang="zh-CN" altLang="en-US" sz="28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三相交流电路的研究</a:t>
            </a:r>
            <a:endParaRPr lang="zh-CN" altLang="en-US" sz="2800" b="1" dirty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0177" name="对象 3"/>
          <p:cNvGraphicFramePr/>
          <p:nvPr/>
        </p:nvGraphicFramePr>
        <p:xfrm>
          <a:off x="828675" y="976313"/>
          <a:ext cx="7488238" cy="533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8391525" imgH="5334000" progId="Paint.Picture">
                  <p:embed/>
                </p:oleObj>
              </mc:Choice>
              <mc:Fallback>
                <p:oleObj name="" r:id="rId1" imgW="8391525" imgH="5334000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8675" y="976313"/>
                        <a:ext cx="7488238" cy="5338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1201" name="对象 1"/>
          <p:cNvGraphicFramePr/>
          <p:nvPr/>
        </p:nvGraphicFramePr>
        <p:xfrm>
          <a:off x="688975" y="1462088"/>
          <a:ext cx="4011613" cy="480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4800600" imgH="5695950" progId="Paint.Picture">
                  <p:embed/>
                </p:oleObj>
              </mc:Choice>
              <mc:Fallback>
                <p:oleObj name="" r:id="rId1" imgW="4800600" imgH="569595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8975" y="1462088"/>
                        <a:ext cx="4011613" cy="4808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2" name="Rectangle 2"/>
          <p:cNvSpPr txBox="1"/>
          <p:nvPr/>
        </p:nvSpPr>
        <p:spPr>
          <a:xfrm>
            <a:off x="536575" y="490538"/>
            <a:ext cx="4071938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直流电压源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1203" name="Rectangle 2"/>
          <p:cNvSpPr txBox="1"/>
          <p:nvPr/>
        </p:nvSpPr>
        <p:spPr>
          <a:xfrm>
            <a:off x="5743575" y="490538"/>
            <a:ext cx="4071938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直流电流源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aphicFrame>
        <p:nvGraphicFramePr>
          <p:cNvPr id="51204" name="对象 7"/>
          <p:cNvGraphicFramePr/>
          <p:nvPr/>
        </p:nvGraphicFramePr>
        <p:xfrm>
          <a:off x="5930900" y="1462088"/>
          <a:ext cx="2154238" cy="480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2152650" imgH="5772150" progId="Paint.Picture">
                  <p:embed/>
                </p:oleObj>
              </mc:Choice>
              <mc:Fallback>
                <p:oleObj name="" r:id="rId3" imgW="2152650" imgH="57721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0900" y="1462088"/>
                        <a:ext cx="2154238" cy="4808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Rectangle 2"/>
          <p:cNvSpPr txBox="1"/>
          <p:nvPr/>
        </p:nvSpPr>
        <p:spPr>
          <a:xfrm>
            <a:off x="4676775" y="1268413"/>
            <a:ext cx="3811588" cy="34337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直流电压表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zh-CN" altLang="en-US" sz="36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zh-CN" altLang="en-US" sz="36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zh-CN" altLang="en-US" sz="36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直流电流表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aphicFrame>
        <p:nvGraphicFramePr>
          <p:cNvPr id="52226" name="对象 3"/>
          <p:cNvGraphicFramePr/>
          <p:nvPr/>
        </p:nvGraphicFramePr>
        <p:xfrm>
          <a:off x="1306513" y="912813"/>
          <a:ext cx="2994025" cy="503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828925" imgH="5172075" progId="Paint.Picture">
                  <p:embed/>
                </p:oleObj>
              </mc:Choice>
              <mc:Fallback>
                <p:oleObj name="" r:id="rId1" imgW="2828925" imgH="517207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6513" y="912813"/>
                        <a:ext cx="2994025" cy="5032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3249" name="对象 1"/>
          <p:cNvGraphicFramePr/>
          <p:nvPr/>
        </p:nvGraphicFramePr>
        <p:xfrm>
          <a:off x="2546350" y="768350"/>
          <a:ext cx="2373313" cy="564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2371725" imgH="6334125" progId="Paint.Picture">
                  <p:embed/>
                </p:oleObj>
              </mc:Choice>
              <mc:Fallback>
                <p:oleObj name="" r:id="rId1" imgW="2371725" imgH="6334125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46350" y="768350"/>
                        <a:ext cx="2373313" cy="564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0" name="AutoShape 6"/>
          <p:cNvSpPr/>
          <p:nvPr/>
        </p:nvSpPr>
        <p:spPr>
          <a:xfrm>
            <a:off x="303213" y="2236788"/>
            <a:ext cx="1484312" cy="576262"/>
          </a:xfrm>
          <a:prstGeom prst="wedgeRectCallout">
            <a:avLst>
              <a:gd name="adj1" fmla="val 106190"/>
              <a:gd name="adj2" fmla="val 7625"/>
            </a:avLst>
          </a:prstGeom>
          <a:solidFill>
            <a:schemeClr val="accent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华文新魏" panose="02010800040101010101" pitchFamily="2" charset="-122"/>
              </a:rPr>
              <a:t>这是</a:t>
            </a:r>
            <a:r>
              <a:rPr lang="en-US" altLang="zh-CN" b="1" dirty="0">
                <a:latin typeface="Times New Roman" panose="020206030504050203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b="1">
                <a:latin typeface="Times New Roman" panose="02020603050405020304" pitchFamily="18" charset="0"/>
                <a:ea typeface="华文新魏" panose="02010800040101010101" pitchFamily="2" charset="-122"/>
              </a:rPr>
              <a:t>W</a:t>
            </a:r>
            <a:endParaRPr lang="en-US" altLang="zh-CN" b="1"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5726113" y="4667250"/>
            <a:ext cx="1800225" cy="600075"/>
          </a:xfrm>
          <a:prstGeom prst="wedgeRectCallout">
            <a:avLst>
              <a:gd name="adj1" fmla="val -88589"/>
              <a:gd name="adj2" fmla="val 117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Arial" panose="020B0604020202020204" pitchFamily="34" charset="0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Arial" panose="020B0604020202020204" pitchFamily="34" charset="0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Arial" panose="020B0604020202020204" pitchFamily="34" charset="0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Arial" panose="020B0604020202020204" pitchFamily="34" charset="0"/>
                <a:cs typeface="+mn-cs"/>
              </a:defRPr>
            </a:lvl5pPr>
          </a:lstStyle>
          <a:p>
            <a:pPr lvl="0" algn="ctr" fontAlgn="base"/>
            <a:r>
              <a:rPr lang="zh-CN" altLang="en-US" b="1" strike="noStrike" noProof="1" dirty="0">
                <a:latin typeface="Calibri" panose="020F0502020204030204" pitchFamily="34" charset="0"/>
                <a:ea typeface="华文新魏" panose="02010800040101010101" pitchFamily="2" charset="-122"/>
                <a:sym typeface="宋体" panose="02010600030101010101" pitchFamily="2" charset="-122"/>
              </a:rPr>
              <a:t>这是</a:t>
            </a:r>
            <a:r>
              <a:rPr lang="en-US" altLang="zh-CN" b="1" strike="noStrike" noProof="1">
                <a:latin typeface="Calibri" panose="020F0502020204030204" pitchFamily="34" charset="0"/>
                <a:ea typeface="华文新魏" panose="02010800040101010101" pitchFamily="2" charset="-122"/>
                <a:sym typeface="宋体" panose="02010600030101010101" pitchFamily="2" charset="-122"/>
              </a:rPr>
              <a:t>0.5W</a:t>
            </a:r>
            <a:endParaRPr lang="en-US" altLang="zh-CN" b="1" strike="noStrike" noProof="1">
              <a:latin typeface="Calibri" panose="020F0502020204030204" pitchFamily="34" charset="0"/>
              <a:ea typeface="华文新魏" panose="020108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28875" y="692150"/>
            <a:ext cx="1625600" cy="58451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4273" name="对象 1"/>
          <p:cNvGraphicFramePr/>
          <p:nvPr/>
        </p:nvGraphicFramePr>
        <p:xfrm>
          <a:off x="979488" y="1266825"/>
          <a:ext cx="7067550" cy="497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8115300" imgH="5095875" progId="Paint.Picture">
                  <p:embed/>
                </p:oleObj>
              </mc:Choice>
              <mc:Fallback>
                <p:oleObj name="" r:id="rId1" imgW="8115300" imgH="509587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9488" y="1266825"/>
                        <a:ext cx="7067550" cy="4973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标题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569325" cy="6034087"/>
          </a:xfrm>
          <a:noFill/>
          <a:ln>
            <a:noFill/>
          </a:ln>
        </p:spPr>
        <p:txBody>
          <a:bodyPr anchor="t" anchorCtr="0"/>
          <a:p>
            <a:pPr algn="l"/>
            <a:br>
              <a:rPr lang="en-US" altLang="zh-CN" sz="2800">
                <a:ea typeface="宋体" panose="02010600030101010101" pitchFamily="2" charset="-122"/>
              </a:rPr>
            </a:br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七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  </a:t>
            </a:r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实验重点及难点：</a:t>
            </a:r>
            <a:br>
              <a:rPr lang="en-US" altLang="zh-CN" sz="28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8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  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弄清电压、电流实际方向与参考方向的概念，正确确定     测量值的正、负。</a:t>
            </a:r>
            <a:b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b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2.  KVL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定律在任意回路中均成立。</a:t>
            </a:r>
            <a:b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b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  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正确理解电压与电位的定义及关系。为什么电压具有的绝对性；电位具有的相对性？</a:t>
            </a:r>
            <a:b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b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4.  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如何理解等电位的概念。如果两点等电位，该两点间连导线和不连导线，是否对其相关电路造成影响？为什么？</a:t>
            </a:r>
            <a:b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b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5.  </a:t>
            </a:r>
            <a:r>
              <a:rPr lang="zh-CN" altLang="en-US" sz="24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测量值与测量仪表有没有关系？应该怎么去选择测量仪表？</a:t>
            </a:r>
            <a:endParaRPr lang="zh-CN" altLang="en-US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Text Box 7"/>
          <p:cNvSpPr txBox="1"/>
          <p:nvPr/>
        </p:nvSpPr>
        <p:spPr>
          <a:xfrm>
            <a:off x="1042988" y="2997200"/>
            <a:ext cx="7058025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6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直流叠加定律和戴维南定理研究</a:t>
            </a:r>
            <a:endParaRPr lang="zh-CN" altLang="en-US" sz="36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322" name="Text Box 8"/>
          <p:cNvSpPr txBox="1"/>
          <p:nvPr/>
        </p:nvSpPr>
        <p:spPr>
          <a:xfrm>
            <a:off x="900113" y="1628775"/>
            <a:ext cx="6624637" cy="914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5400" dirty="0">
                <a:solidFill>
                  <a:srgbClr val="FF0066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电路实验二</a:t>
            </a:r>
            <a:endParaRPr lang="zh-CN" altLang="en-US" sz="5400" dirty="0">
              <a:solidFill>
                <a:srgbClr val="FF0066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AutoShape 4">
            <a:hlinkClick r:id="rId1" action="ppaction://hlinksldjump"/>
          </p:cNvPr>
          <p:cNvSpPr/>
          <p:nvPr/>
        </p:nvSpPr>
        <p:spPr>
          <a:xfrm>
            <a:off x="971550" y="476250"/>
            <a:ext cx="2305050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实验目的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7346" name="AutoShape 5">
            <a:hlinkClick r:id="rId2" action="ppaction://hlinksldjump"/>
          </p:cNvPr>
          <p:cNvSpPr/>
          <p:nvPr/>
        </p:nvSpPr>
        <p:spPr>
          <a:xfrm>
            <a:off x="2555875" y="1989138"/>
            <a:ext cx="2376488" cy="503237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实验步骤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7347" name="AutoShape 6">
            <a:hlinkClick r:id="rId3" action="ppaction://hlinksldjump"/>
          </p:cNvPr>
          <p:cNvSpPr/>
          <p:nvPr/>
        </p:nvSpPr>
        <p:spPr>
          <a:xfrm>
            <a:off x="1547813" y="1196975"/>
            <a:ext cx="2376487" cy="50323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实验任务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7348" name="AutoShape 7">
            <a:hlinkClick r:id="rId4" action="ppaction://hlinksldjump"/>
          </p:cNvPr>
          <p:cNvSpPr/>
          <p:nvPr/>
        </p:nvSpPr>
        <p:spPr>
          <a:xfrm>
            <a:off x="6084888" y="4149725"/>
            <a:ext cx="2159000" cy="503238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误差分析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7349" name="AutoShape 8">
            <a:hlinkClick r:id="rId5" action="ppaction://hlinksldjump"/>
          </p:cNvPr>
          <p:cNvSpPr/>
          <p:nvPr/>
        </p:nvSpPr>
        <p:spPr>
          <a:xfrm>
            <a:off x="4932363" y="3429000"/>
            <a:ext cx="2087562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参考表格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7350" name="AutoShape 9">
            <a:hlinkClick r:id="rId6" action="ppaction://hlinksldjump"/>
          </p:cNvPr>
          <p:cNvSpPr/>
          <p:nvPr/>
        </p:nvSpPr>
        <p:spPr>
          <a:xfrm>
            <a:off x="3779838" y="2708275"/>
            <a:ext cx="2087562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参考线路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7351" name="AutoShape 7">
            <a:hlinkClick r:id="rId4" action="ppaction://hlinksldjump"/>
          </p:cNvPr>
          <p:cNvSpPr/>
          <p:nvPr/>
        </p:nvSpPr>
        <p:spPr>
          <a:xfrm>
            <a:off x="6877050" y="5013325"/>
            <a:ext cx="2159000" cy="504825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重点和难点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Rectangle 4"/>
          <p:cNvSpPr/>
          <p:nvPr/>
        </p:nvSpPr>
        <p:spPr>
          <a:xfrm>
            <a:off x="323850" y="1052513"/>
            <a:ext cx="8604250" cy="4978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实验目的</a:t>
            </a:r>
            <a:r>
              <a:rPr lang="en-US" altLang="zh-CN" sz="36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3600" b="1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Char char="•"/>
            </a:pPr>
            <a:r>
              <a:rPr lang="en-US" altLang="zh-CN" sz="28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研究直流叠加定理和适用范围。</a:t>
            </a:r>
            <a:endParaRPr lang="zh-CN" altLang="en-US" sz="28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Char char="•"/>
            </a:pP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学会有源线性一端口网络的戴维南等效参数的</a:t>
            </a:r>
            <a:endParaRPr lang="zh-CN" altLang="en-US" sz="28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 方法。</a:t>
            </a:r>
            <a:endParaRPr lang="zh-CN" altLang="en-US" sz="28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Char char="•"/>
            </a:pP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实验证明负载上获得最大功率的条件。</a:t>
            </a:r>
            <a:endParaRPr lang="zh-CN" altLang="en-US" sz="28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Char char="•"/>
            </a:pP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掌握间接测量的误差分析方法。</a:t>
            </a:r>
            <a:endParaRPr lang="zh-CN" altLang="en-US" sz="28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800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370" name="AutoShape 5">
            <a:hlinkClick r:id="rId1" action="ppaction://hlinksldjump"/>
          </p:cNvPr>
          <p:cNvSpPr/>
          <p:nvPr/>
        </p:nvSpPr>
        <p:spPr>
          <a:xfrm>
            <a:off x="7019925" y="5661025"/>
            <a:ext cx="1439863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Rectangle 3"/>
          <p:cNvSpPr/>
          <p:nvPr>
            <p:ph idx="1"/>
          </p:nvPr>
        </p:nvSpPr>
        <p:spPr>
          <a:xfrm>
            <a:off x="250825" y="908050"/>
            <a:ext cx="8713788" cy="4498975"/>
          </a:xfrm>
          <a:noFill/>
          <a:ln>
            <a:noFill/>
          </a:ln>
        </p:spPr>
        <p:txBody>
          <a:bodyPr anchor="t" anchorCtr="0"/>
          <a:p>
            <a:pPr>
              <a:buNone/>
            </a:pPr>
            <a:r>
              <a:rPr lang="zh-CN" altLang="en-US" sz="36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实验任务</a:t>
            </a:r>
            <a:r>
              <a:rPr lang="en-US" altLang="zh-CN" sz="36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36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任务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叠加定理研究。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任务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2.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用实验的方法测量有源线性一端口网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       络的戴维南等效参数。  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任务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3.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根据实验数据说明获得负载上的最大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       功率的条件。</a:t>
            </a:r>
            <a:endParaRPr lang="en-US" altLang="zh-CN"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任务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4.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戴维南定理的验证。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9394" name="AutoShape 4">
            <a:hlinkClick r:id="rId1" action="ppaction://hlinksldjump"/>
          </p:cNvPr>
          <p:cNvSpPr/>
          <p:nvPr/>
        </p:nvSpPr>
        <p:spPr>
          <a:xfrm>
            <a:off x="7019925" y="5661025"/>
            <a:ext cx="1800225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Rectangle 4"/>
          <p:cNvSpPr>
            <a:spLocks noGrp="1"/>
          </p:cNvSpPr>
          <p:nvPr/>
        </p:nvSpPr>
        <p:spPr>
          <a:xfrm>
            <a:off x="360363" y="582613"/>
            <a:ext cx="7772400" cy="9810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eaLnBrk="0" hangingPunct="0"/>
            <a:r>
              <a:rPr lang="zh-CN" altLang="en-US" sz="3200" b="1" dirty="0">
                <a:solidFill>
                  <a:schemeClr val="hlink"/>
                </a:solidFill>
                <a:latin typeface="Calibri" panose="020F0502020204030204" pitchFamily="34" charset="0"/>
                <a:ea typeface="黑体" panose="02010609060101010101" pitchFamily="2" charset="-122"/>
              </a:rPr>
              <a:t>预习报告要求</a:t>
            </a:r>
            <a:endParaRPr lang="zh-CN" altLang="en-US" sz="3200" b="1" dirty="0">
              <a:solidFill>
                <a:schemeClr val="hlink"/>
              </a:solidFill>
              <a:latin typeface="Calibri" panose="020F0502020204030204" pitchFamily="34" charset="0"/>
              <a:ea typeface="黑体" panose="02010609060101010101" pitchFamily="2" charset="-122"/>
            </a:endParaRPr>
          </a:p>
        </p:txBody>
      </p:sp>
      <p:sp>
        <p:nvSpPr>
          <p:cNvPr id="32770" name="Text Box 5"/>
          <p:cNvSpPr txBox="1"/>
          <p:nvPr/>
        </p:nvSpPr>
        <p:spPr>
          <a:xfrm>
            <a:off x="846138" y="2454275"/>
            <a:ext cx="7129462" cy="30464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两位同学的姓名、学号和组号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实验名称、实验内容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实验方法和线路（包括元件及电源参数）</a:t>
            </a:r>
            <a:endParaRPr lang="zh-CN" altLang="en-US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数据表格</a:t>
            </a:r>
            <a:endParaRPr lang="zh-CN" altLang="en-US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Rectangle 3"/>
          <p:cNvSpPr/>
          <p:nvPr>
            <p:ph idx="1"/>
          </p:nvPr>
        </p:nvSpPr>
        <p:spPr>
          <a:xfrm>
            <a:off x="250825" y="765175"/>
            <a:ext cx="8893175" cy="5334000"/>
          </a:xfrm>
          <a:noFill/>
          <a:ln>
            <a:noFill/>
          </a:ln>
        </p:spPr>
        <p:txBody>
          <a:bodyPr anchor="t" anchorCtr="0"/>
          <a:p>
            <a:pPr marL="812800" indent="-812800">
              <a:buNone/>
            </a:pPr>
            <a:r>
              <a:rPr lang="zh-CN" altLang="en-US" sz="3600" dirty="0">
                <a:solidFill>
                  <a:schemeClr val="hlink"/>
                </a:solidFill>
                <a:ea typeface="楷体_GB2312" pitchFamily="49" charset="-122"/>
              </a:rPr>
              <a:t>实验步骤</a:t>
            </a:r>
            <a:endParaRPr lang="zh-CN" altLang="en-US" sz="3600" dirty="0">
              <a:solidFill>
                <a:schemeClr val="hlink"/>
              </a:solidFill>
              <a:ea typeface="楷体_GB2312" pitchFamily="49" charset="-122"/>
            </a:endParaRPr>
          </a:p>
          <a:p>
            <a:pPr marL="812800" indent="-812800">
              <a:buNone/>
            </a:pPr>
            <a:r>
              <a:rPr lang="en-US" altLang="zh-CN"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叠加定律的验证及适用性研究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marL="812800" indent="-812800">
              <a:buNone/>
            </a:pPr>
            <a:r>
              <a:rPr lang="zh-CN" altLang="en-US" dirty="0">
                <a:ea typeface="宋体" panose="02010600030101010101" pitchFamily="2" charset="-122"/>
              </a:rPr>
              <a:t>   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）自行设计一个含有两个电压源、一个电流源的线性两网孔网络，分别测量在电压源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en-US" altLang="zh-CN" sz="16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S1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en-US" altLang="zh-CN" sz="16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S2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和电流源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6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单独作用下各元件上的电压和电流，以及在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en-US" altLang="zh-CN" sz="16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S1,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en-US" altLang="zh-CN" sz="16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S2,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6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共同作用下各元件上的电压，将实验数据填入自拟表格，验证叠加定律的正确性，并进行误差分析。</a:t>
            </a: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12800" indent="-812800">
              <a:buNone/>
            </a:pP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12800" indent="-812800"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　</a:t>
            </a: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12800" indent="-812800">
              <a:buNone/>
            </a:pPr>
            <a:endParaRPr lang="en-US" altLang="zh-CN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Rectangle 4"/>
          <p:cNvSpPr>
            <a:spLocks noGrp="1"/>
          </p:cNvSpPr>
          <p:nvPr>
            <p:ph idx="1"/>
          </p:nvPr>
        </p:nvSpPr>
        <p:spPr>
          <a:xfrm>
            <a:off x="7938" y="565150"/>
            <a:ext cx="8964612" cy="6146800"/>
          </a:xfrm>
          <a:noFill/>
          <a:ln>
            <a:noFill/>
          </a:ln>
        </p:spPr>
        <p:txBody>
          <a:bodyPr anchor="t" anchorCtr="0"/>
          <a:p>
            <a:pPr marL="609600" indent="-609600">
              <a:lnSpc>
                <a:spcPct val="80000"/>
              </a:lnSpc>
              <a:buNone/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2.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用实验的方法测量有源线性一端口网络的戴维南等效参数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          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自行设计一个至少含有两个独立电源、二个网孔的有源线性一端口网络，列出相应的表格。在其端口至少用二种不同的方法测量、计算戴维南等效参数，画出外特性曲线。</a:t>
            </a: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3.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负载上最大功率的获得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仍用原网络，改变端口负载电阻的值，测量记录对应的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值，找出负载上获得最大功率时的电阻值，与理论值进行比较。</a:t>
            </a: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4.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戴维南定律的研究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用测量的戴维南等效参数组成串联等效电路，测量其端口参数是否落在其外特性曲线上。</a:t>
            </a: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endParaRPr lang="en-US" altLang="zh-CN" sz="2400"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5.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诺顿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定律的研究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4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用测量的戴维南等效参数组成并联等效电路，测量其端口参数是否落在其外特性曲线上。</a:t>
            </a: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endParaRPr lang="zh-CN" altLang="en-US" sz="24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>
              <a:lnSpc>
                <a:spcPct val="80000"/>
              </a:lnSpc>
              <a:buNone/>
            </a:pPr>
            <a:endParaRPr lang="en-US" altLang="zh-CN" sz="24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442" name="AutoShape 5">
            <a:hlinkClick r:id="rId1" action="ppaction://hlinksldjump"/>
          </p:cNvPr>
          <p:cNvSpPr/>
          <p:nvPr/>
        </p:nvSpPr>
        <p:spPr>
          <a:xfrm>
            <a:off x="7019925" y="5661025"/>
            <a:ext cx="1512888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Rectangle 2"/>
          <p:cNvSpPr/>
          <p:nvPr>
            <p:ph type="title"/>
          </p:nvPr>
        </p:nvSpPr>
        <p:spPr>
          <a:xfrm>
            <a:off x="323850" y="620713"/>
            <a:ext cx="8229600" cy="1143000"/>
          </a:xfrm>
          <a:solidFill>
            <a:srgbClr val="FFFFFF"/>
          </a:solidFill>
          <a:ln>
            <a:noFill/>
          </a:ln>
        </p:spPr>
        <p:txBody>
          <a:bodyPr anchor="t" anchorCtr="0"/>
          <a:p>
            <a:pPr algn="l"/>
            <a:r>
              <a:rPr lang="zh-CN" altLang="en-US" sz="36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参考线路：</a:t>
            </a:r>
            <a:br>
              <a:rPr lang="zh-CN" altLang="en-US" sz="3600" dirty="0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              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叠加定律：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2466" name="Picture 4"/>
          <p:cNvPicPr>
            <a:picLocks noChangeAspect="1"/>
          </p:cNvPicPr>
          <p:nvPr>
            <p:ph idx="1"/>
          </p:nvPr>
        </p:nvPicPr>
        <p:blipFill>
          <a:blip r:embed="rId1"/>
          <a:srcRect l="18994" t="24414" r="18262" b="44098"/>
          <a:stretch>
            <a:fillRect/>
          </a:stretch>
        </p:blipFill>
        <p:spPr>
          <a:xfrm>
            <a:off x="0" y="1773238"/>
            <a:ext cx="8964613" cy="3568700"/>
          </a:xfrm>
          <a:noFill/>
          <a:ln>
            <a:noFill/>
          </a:ln>
        </p:spPr>
      </p:pic>
      <p:sp>
        <p:nvSpPr>
          <p:cNvPr id="62467" name="Text Box 5"/>
          <p:cNvSpPr txBox="1"/>
          <p:nvPr/>
        </p:nvSpPr>
        <p:spPr>
          <a:xfrm>
            <a:off x="3276600" y="5589588"/>
            <a:ext cx="2952750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三电源共同作用电路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8" name="Text Box 7"/>
          <p:cNvSpPr txBox="1"/>
          <p:nvPr/>
        </p:nvSpPr>
        <p:spPr>
          <a:xfrm>
            <a:off x="1979613" y="2492375"/>
            <a:ext cx="719137" cy="314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3K</a:t>
            </a:r>
            <a:r>
              <a:rPr lang="el-GR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2469" name="Text Box 8"/>
          <p:cNvSpPr txBox="1"/>
          <p:nvPr/>
        </p:nvSpPr>
        <p:spPr>
          <a:xfrm>
            <a:off x="5580063" y="2492375"/>
            <a:ext cx="719137" cy="314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1K</a:t>
            </a:r>
            <a:r>
              <a:rPr lang="el-GR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2470" name="Text Box 9"/>
          <p:cNvSpPr txBox="1"/>
          <p:nvPr/>
        </p:nvSpPr>
        <p:spPr>
          <a:xfrm>
            <a:off x="4284663" y="4076700"/>
            <a:ext cx="719137" cy="314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1K</a:t>
            </a:r>
            <a:r>
              <a:rPr lang="el-GR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2471" name="Text Box 10"/>
          <p:cNvSpPr txBox="1"/>
          <p:nvPr/>
        </p:nvSpPr>
        <p:spPr>
          <a:xfrm>
            <a:off x="5580063" y="4868863"/>
            <a:ext cx="719137" cy="314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3K</a:t>
            </a:r>
            <a:r>
              <a:rPr lang="el-GR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2472" name="Text Box 11"/>
          <p:cNvSpPr txBox="1"/>
          <p:nvPr/>
        </p:nvSpPr>
        <p:spPr>
          <a:xfrm>
            <a:off x="2124075" y="4941888"/>
            <a:ext cx="719138" cy="3143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2K</a:t>
            </a:r>
            <a:r>
              <a:rPr lang="el-GR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2473" name="Text Box 12"/>
          <p:cNvSpPr txBox="1"/>
          <p:nvPr/>
        </p:nvSpPr>
        <p:spPr>
          <a:xfrm>
            <a:off x="4500563" y="3068638"/>
            <a:ext cx="503237" cy="28416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3mA</a:t>
            </a: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Rectangle 2"/>
          <p:cNvSpPr/>
          <p:nvPr>
            <p:ph type="title"/>
          </p:nvPr>
        </p:nvSpPr>
        <p:spPr>
          <a:solidFill>
            <a:srgbClr val="FFFFFF"/>
          </a:solidFill>
          <a:ln>
            <a:noFill/>
          </a:ln>
        </p:spPr>
        <p:txBody>
          <a:bodyPr anchor="t" anchorCtr="0"/>
          <a:p>
            <a:pPr algn="l"/>
            <a:r>
              <a:rPr lang="zh-CN" altLang="en-US" sz="3200" dirty="0">
                <a:ea typeface="楷体_GB2312" pitchFamily="49" charset="-122"/>
              </a:rPr>
              <a:t>电源单独作用：</a:t>
            </a:r>
            <a:br>
              <a:rPr lang="zh-CN" altLang="en-US" sz="3200" dirty="0">
                <a:ea typeface="楷体_GB2312" pitchFamily="49" charset="-122"/>
              </a:rPr>
            </a:br>
            <a:endParaRPr lang="zh-CN" altLang="en-US" sz="3200" dirty="0">
              <a:ea typeface="楷体_GB2312" pitchFamily="49" charset="-122"/>
            </a:endParaRPr>
          </a:p>
        </p:txBody>
      </p:sp>
      <p:sp>
        <p:nvSpPr>
          <p:cNvPr id="63490" name="Rectangle 3"/>
          <p:cNvSpPr/>
          <p:nvPr>
            <p:ph idx="1"/>
          </p:nvPr>
        </p:nvSpPr>
        <p:spPr>
          <a:solidFill>
            <a:srgbClr val="FFFFFF"/>
          </a:solidFill>
          <a:ln>
            <a:noFill/>
          </a:ln>
        </p:spPr>
        <p:txBody>
          <a:bodyPr anchor="t" anchorCtr="0"/>
          <a:p>
            <a:endParaRPr lang="zh-CN" altLang="zh-CN" dirty="0">
              <a:ea typeface="宋体" panose="02010600030101010101" pitchFamily="2" charset="-122"/>
            </a:endParaRPr>
          </a:p>
        </p:txBody>
      </p:sp>
      <p:pic>
        <p:nvPicPr>
          <p:cNvPr id="63491" name="Picture 5"/>
          <p:cNvPicPr>
            <a:picLocks noChangeAspect="1"/>
          </p:cNvPicPr>
          <p:nvPr/>
        </p:nvPicPr>
        <p:blipFill>
          <a:blip r:embed="rId1"/>
          <a:srcRect l="21225" t="23428" r="20488" b="39178"/>
          <a:stretch>
            <a:fillRect/>
          </a:stretch>
        </p:blipFill>
        <p:spPr>
          <a:xfrm>
            <a:off x="254000" y="1198563"/>
            <a:ext cx="8709025" cy="4211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2" name="Text Box 6"/>
          <p:cNvSpPr txBox="1"/>
          <p:nvPr/>
        </p:nvSpPr>
        <p:spPr>
          <a:xfrm>
            <a:off x="1979613" y="2060575"/>
            <a:ext cx="936625" cy="2841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3K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493" name="Text Box 7"/>
          <p:cNvSpPr txBox="1"/>
          <p:nvPr/>
        </p:nvSpPr>
        <p:spPr>
          <a:xfrm>
            <a:off x="5867400" y="2060575"/>
            <a:ext cx="936625" cy="2841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1K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494" name="Text Box 8"/>
          <p:cNvSpPr txBox="1"/>
          <p:nvPr/>
        </p:nvSpPr>
        <p:spPr>
          <a:xfrm>
            <a:off x="4427538" y="3573463"/>
            <a:ext cx="936625" cy="28416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1K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495" name="Text Box 9"/>
          <p:cNvSpPr txBox="1"/>
          <p:nvPr/>
        </p:nvSpPr>
        <p:spPr>
          <a:xfrm>
            <a:off x="2051050" y="4437063"/>
            <a:ext cx="936625" cy="28416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2K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496" name="Text Box 10"/>
          <p:cNvSpPr txBox="1"/>
          <p:nvPr/>
        </p:nvSpPr>
        <p:spPr>
          <a:xfrm>
            <a:off x="5651500" y="4437063"/>
            <a:ext cx="936625" cy="28416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3K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497" name="Text Box 11"/>
          <p:cNvSpPr txBox="1"/>
          <p:nvPr/>
        </p:nvSpPr>
        <p:spPr>
          <a:xfrm>
            <a:off x="4643438" y="2636838"/>
            <a:ext cx="576262" cy="28416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3mA</a:t>
            </a: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13" name="Picture 4"/>
          <p:cNvPicPr>
            <a:picLocks noChangeAspect="1"/>
          </p:cNvPicPr>
          <p:nvPr/>
        </p:nvPicPr>
        <p:blipFill>
          <a:blip r:embed="rId1"/>
          <a:srcRect l="19189" t="24609" r="25439" b="40950"/>
          <a:stretch>
            <a:fillRect/>
          </a:stretch>
        </p:blipFill>
        <p:spPr>
          <a:xfrm>
            <a:off x="900113" y="549275"/>
            <a:ext cx="7056437" cy="302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14" name="Picture 5"/>
          <p:cNvPicPr>
            <a:picLocks noChangeAspect="1"/>
          </p:cNvPicPr>
          <p:nvPr/>
        </p:nvPicPr>
        <p:blipFill>
          <a:blip r:embed="rId2"/>
          <a:srcRect l="21941" t="24414" r="21941" b="41145"/>
          <a:stretch>
            <a:fillRect/>
          </a:stretch>
        </p:blipFill>
        <p:spPr>
          <a:xfrm>
            <a:off x="1116013" y="3573463"/>
            <a:ext cx="6697662" cy="287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Text Box 6"/>
          <p:cNvSpPr txBox="1"/>
          <p:nvPr/>
        </p:nvSpPr>
        <p:spPr>
          <a:xfrm>
            <a:off x="2627313" y="1125538"/>
            <a:ext cx="720725" cy="28416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3K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516" name="Text Box 7"/>
          <p:cNvSpPr txBox="1"/>
          <p:nvPr/>
        </p:nvSpPr>
        <p:spPr>
          <a:xfrm>
            <a:off x="5795963" y="2997200"/>
            <a:ext cx="720725" cy="2841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3K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517" name="Text Box 8"/>
          <p:cNvSpPr txBox="1"/>
          <p:nvPr/>
        </p:nvSpPr>
        <p:spPr>
          <a:xfrm>
            <a:off x="2700338" y="2997200"/>
            <a:ext cx="720725" cy="2841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2K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518" name="Text Box 9"/>
          <p:cNvSpPr txBox="1"/>
          <p:nvPr/>
        </p:nvSpPr>
        <p:spPr>
          <a:xfrm>
            <a:off x="4716463" y="2349500"/>
            <a:ext cx="720725" cy="2841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1K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519" name="Text Box 10"/>
          <p:cNvSpPr txBox="1"/>
          <p:nvPr/>
        </p:nvSpPr>
        <p:spPr>
          <a:xfrm>
            <a:off x="5867400" y="1125538"/>
            <a:ext cx="720725" cy="28416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1K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520" name="Text Box 11"/>
          <p:cNvSpPr txBox="1"/>
          <p:nvPr/>
        </p:nvSpPr>
        <p:spPr>
          <a:xfrm>
            <a:off x="2411413" y="4149725"/>
            <a:ext cx="720725" cy="2841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3K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521" name="Text Box 12"/>
          <p:cNvSpPr txBox="1"/>
          <p:nvPr/>
        </p:nvSpPr>
        <p:spPr>
          <a:xfrm>
            <a:off x="5435600" y="5876925"/>
            <a:ext cx="720725" cy="2841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3K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522" name="Text Box 13"/>
          <p:cNvSpPr txBox="1"/>
          <p:nvPr/>
        </p:nvSpPr>
        <p:spPr>
          <a:xfrm>
            <a:off x="2484438" y="5949950"/>
            <a:ext cx="720725" cy="2841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2K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523" name="Text Box 14"/>
          <p:cNvSpPr txBox="1"/>
          <p:nvPr/>
        </p:nvSpPr>
        <p:spPr>
          <a:xfrm>
            <a:off x="4356100" y="5300663"/>
            <a:ext cx="720725" cy="28416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1K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524" name="Text Box 15"/>
          <p:cNvSpPr txBox="1"/>
          <p:nvPr/>
        </p:nvSpPr>
        <p:spPr>
          <a:xfrm>
            <a:off x="5435600" y="4149725"/>
            <a:ext cx="720725" cy="2841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1K</a:t>
            </a:r>
            <a:r>
              <a:rPr lang="el-GR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el-GR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Rectangle 63"/>
          <p:cNvSpPr/>
          <p:nvPr>
            <p:ph type="title"/>
          </p:nvPr>
        </p:nvSpPr>
        <p:spPr>
          <a:xfrm>
            <a:off x="468313" y="620713"/>
            <a:ext cx="8229600" cy="1143000"/>
          </a:xfrm>
          <a:solidFill>
            <a:srgbClr val="FFFFFF"/>
          </a:solidFill>
          <a:ln>
            <a:noFill/>
          </a:ln>
        </p:spPr>
        <p:txBody>
          <a:bodyPr anchor="t" anchorCtr="0"/>
          <a:p>
            <a:pPr algn="l"/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参考表格：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2296" name="Group 72"/>
          <p:cNvGraphicFramePr>
            <a:graphicFrameLocks noGrp="1"/>
          </p:cNvGraphicFramePr>
          <p:nvPr/>
        </p:nvGraphicFramePr>
        <p:xfrm>
          <a:off x="395288" y="1196975"/>
          <a:ext cx="7069138" cy="3806825"/>
        </p:xfrm>
        <a:graphic>
          <a:graphicData uri="http://schemas.openxmlformats.org/drawingml/2006/table">
            <a:tbl>
              <a:tblPr/>
              <a:tblGrid>
                <a:gridCol w="1749425"/>
                <a:gridCol w="1292225"/>
                <a:gridCol w="1393825"/>
                <a:gridCol w="1343025"/>
                <a:gridCol w="1290637"/>
              </a:tblGrid>
              <a:tr h="69850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　　　　电压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项目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Ｕ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ＡＢ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Ｕ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ＢＣ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ＤＥ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ＥＦ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Ｕ</a:t>
                      </a:r>
                      <a:r>
                        <a:rPr kumimoji="0" lang="zh-CN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Ｓ１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单独作用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738">
                <a:tc>
                  <a:txBody>
                    <a:bodyPr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Ｕ</a:t>
                      </a:r>
                      <a:r>
                        <a:rPr kumimoji="0" lang="zh-CN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Ｓ２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单独作用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Ｉ</a:t>
                      </a:r>
                      <a:r>
                        <a:rPr kumimoji="0" lang="zh-CN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Ｓ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单独作用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三电源共同作用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单独作用之和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误差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Text Box 35"/>
          <p:cNvSpPr txBox="1"/>
          <p:nvPr/>
        </p:nvSpPr>
        <p:spPr>
          <a:xfrm>
            <a:off x="7883525" y="5805488"/>
            <a:ext cx="863600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>
                <a:latin typeface="Verdana" panose="020B0604030504040204" pitchFamily="34" charset="0"/>
                <a:ea typeface="宋体" panose="02010600030101010101" pitchFamily="2" charset="-122"/>
              </a:rPr>
              <a:t>I</a:t>
            </a:r>
            <a:endParaRPr lang="en-US" altLang="zh-CN" sz="180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66562" name="组合 59486"/>
          <p:cNvGrpSpPr/>
          <p:nvPr/>
        </p:nvGrpSpPr>
        <p:grpSpPr>
          <a:xfrm>
            <a:off x="4572000" y="620713"/>
            <a:ext cx="4392613" cy="2736850"/>
            <a:chOff x="2245" y="2205"/>
            <a:chExt cx="2767" cy="1724"/>
          </a:xfrm>
        </p:grpSpPr>
        <p:sp>
          <p:nvSpPr>
            <p:cNvPr id="66563" name="Line 32"/>
            <p:cNvSpPr/>
            <p:nvPr/>
          </p:nvSpPr>
          <p:spPr>
            <a:xfrm>
              <a:off x="2245" y="3657"/>
              <a:ext cx="27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6564" name="Line 33"/>
            <p:cNvSpPr/>
            <p:nvPr/>
          </p:nvSpPr>
          <p:spPr>
            <a:xfrm flipV="1">
              <a:off x="2698" y="2296"/>
              <a:ext cx="0" cy="163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6565" name="Line 34"/>
            <p:cNvSpPr/>
            <p:nvPr/>
          </p:nvSpPr>
          <p:spPr>
            <a:xfrm>
              <a:off x="2698" y="2659"/>
              <a:ext cx="1633" cy="99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6566" name="Text Box 36"/>
            <p:cNvSpPr txBox="1"/>
            <p:nvPr/>
          </p:nvSpPr>
          <p:spPr>
            <a:xfrm>
              <a:off x="2744" y="2205"/>
              <a:ext cx="54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Verdana" panose="020B0604030504040204" pitchFamily="34" charset="0"/>
                  <a:ea typeface="宋体" panose="02010600030101010101" pitchFamily="2" charset="-122"/>
                </a:rPr>
                <a:t>U</a:t>
              </a:r>
              <a:endParaRPr lang="en-US" altLang="zh-CN" sz="18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67" name="Text Box 37"/>
            <p:cNvSpPr txBox="1"/>
            <p:nvPr/>
          </p:nvSpPr>
          <p:spPr>
            <a:xfrm>
              <a:off x="2245" y="2477"/>
              <a:ext cx="40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endParaRPr lang="zh-CN" altLang="zh-CN" sz="1800" dirty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68" name="Text Box 38"/>
            <p:cNvSpPr txBox="1"/>
            <p:nvPr/>
          </p:nvSpPr>
          <p:spPr>
            <a:xfrm>
              <a:off x="2290" y="2477"/>
              <a:ext cx="545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Verdana" panose="020B0604030504040204" pitchFamily="34" charset="0"/>
                  <a:ea typeface="宋体" panose="02010600030101010101" pitchFamily="2" charset="-122"/>
                </a:rPr>
                <a:t>U</a:t>
              </a:r>
              <a:r>
                <a:rPr lang="en-US" altLang="zh-CN" sz="1200">
                  <a:latin typeface="Verdana" panose="020B0604030504040204" pitchFamily="34" charset="0"/>
                  <a:ea typeface="宋体" panose="02010600030101010101" pitchFamily="2" charset="-122"/>
                </a:rPr>
                <a:t>OC</a:t>
              </a:r>
              <a:endParaRPr lang="en-US" altLang="zh-CN" sz="12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69" name="Text Box 39"/>
            <p:cNvSpPr txBox="1"/>
            <p:nvPr/>
          </p:nvSpPr>
          <p:spPr>
            <a:xfrm>
              <a:off x="4195" y="3657"/>
              <a:ext cx="545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Verdana" panose="020B0604030504040204" pitchFamily="34" charset="0"/>
                  <a:ea typeface="宋体" panose="02010600030101010101" pitchFamily="2" charset="-122"/>
                </a:rPr>
                <a:t>I</a:t>
              </a:r>
              <a:r>
                <a:rPr lang="en-US" altLang="zh-CN" sz="1200">
                  <a:latin typeface="Verdana" panose="020B0604030504040204" pitchFamily="34" charset="0"/>
                  <a:ea typeface="宋体" panose="02010600030101010101" pitchFamily="2" charset="-122"/>
                </a:rPr>
                <a:t>SC</a:t>
              </a:r>
              <a:endParaRPr lang="en-US" altLang="zh-CN" sz="12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70" name="Line 40"/>
            <p:cNvSpPr/>
            <p:nvPr/>
          </p:nvSpPr>
          <p:spPr>
            <a:xfrm>
              <a:off x="2698" y="2931"/>
              <a:ext cx="45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6571" name="Line 41"/>
            <p:cNvSpPr/>
            <p:nvPr/>
          </p:nvSpPr>
          <p:spPr>
            <a:xfrm>
              <a:off x="3152" y="2931"/>
              <a:ext cx="0" cy="7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6572" name="Line 42"/>
            <p:cNvSpPr/>
            <p:nvPr/>
          </p:nvSpPr>
          <p:spPr>
            <a:xfrm>
              <a:off x="2698" y="3339"/>
              <a:ext cx="108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6573" name="Line 43"/>
            <p:cNvSpPr/>
            <p:nvPr/>
          </p:nvSpPr>
          <p:spPr>
            <a:xfrm>
              <a:off x="3787" y="3339"/>
              <a:ext cx="0" cy="31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6574" name="Text Box 44"/>
            <p:cNvSpPr txBox="1"/>
            <p:nvPr/>
          </p:nvSpPr>
          <p:spPr>
            <a:xfrm>
              <a:off x="3152" y="2704"/>
              <a:ext cx="45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Verdana" panose="020B0604030504040204" pitchFamily="34" charset="0"/>
                  <a:ea typeface="宋体" panose="02010600030101010101" pitchFamily="2" charset="-122"/>
                </a:rPr>
                <a:t>P</a:t>
              </a:r>
              <a:r>
                <a:rPr lang="en-US" altLang="zh-CN" sz="1400"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sz="1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75" name="Text Box 45"/>
            <p:cNvSpPr txBox="1"/>
            <p:nvPr/>
          </p:nvSpPr>
          <p:spPr>
            <a:xfrm>
              <a:off x="3696" y="3112"/>
              <a:ext cx="45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Verdana" panose="020B0604030504040204" pitchFamily="34" charset="0"/>
                  <a:ea typeface="宋体" panose="02010600030101010101" pitchFamily="2" charset="-122"/>
                </a:rPr>
                <a:t>P</a:t>
              </a:r>
              <a:r>
                <a:rPr lang="en-US" altLang="zh-CN" sz="1400">
                  <a:latin typeface="Verdana" panose="020B0604030504040204" pitchFamily="34" charset="0"/>
                  <a:ea typeface="宋体" panose="02010600030101010101" pitchFamily="2" charset="-122"/>
                </a:rPr>
                <a:t>2</a:t>
              </a:r>
              <a:endParaRPr lang="en-US" altLang="zh-CN" sz="1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76" name="Text Box 46"/>
            <p:cNvSpPr txBox="1"/>
            <p:nvPr/>
          </p:nvSpPr>
          <p:spPr>
            <a:xfrm>
              <a:off x="2381" y="2795"/>
              <a:ext cx="45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Verdana" panose="020B0604030504040204" pitchFamily="34" charset="0"/>
                  <a:ea typeface="宋体" panose="02010600030101010101" pitchFamily="2" charset="-122"/>
                </a:rPr>
                <a:t>U</a:t>
              </a:r>
              <a:r>
                <a:rPr lang="en-US" altLang="zh-CN" sz="1400"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sz="1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77" name="Text Box 47"/>
            <p:cNvSpPr txBox="1"/>
            <p:nvPr/>
          </p:nvSpPr>
          <p:spPr>
            <a:xfrm>
              <a:off x="2381" y="3249"/>
              <a:ext cx="45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Verdana" panose="020B0604030504040204" pitchFamily="34" charset="0"/>
                  <a:ea typeface="宋体" panose="02010600030101010101" pitchFamily="2" charset="-122"/>
                </a:rPr>
                <a:t>U</a:t>
              </a:r>
              <a:r>
                <a:rPr lang="en-US" altLang="zh-CN" sz="1400">
                  <a:latin typeface="Verdana" panose="020B0604030504040204" pitchFamily="34" charset="0"/>
                  <a:ea typeface="宋体" panose="02010600030101010101" pitchFamily="2" charset="-122"/>
                </a:rPr>
                <a:t>2</a:t>
              </a:r>
              <a:endParaRPr lang="en-US" altLang="zh-CN" sz="1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78" name="Text Box 48"/>
            <p:cNvSpPr txBox="1"/>
            <p:nvPr/>
          </p:nvSpPr>
          <p:spPr>
            <a:xfrm>
              <a:off x="3061" y="3657"/>
              <a:ext cx="45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Verdana" panose="020B0604030504040204" pitchFamily="34" charset="0"/>
                  <a:ea typeface="宋体" panose="02010600030101010101" pitchFamily="2" charset="-122"/>
                </a:rPr>
                <a:t>I</a:t>
              </a:r>
              <a:r>
                <a:rPr lang="en-US" altLang="zh-CN" sz="1400"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sz="1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579" name="Text Box 49"/>
            <p:cNvSpPr txBox="1"/>
            <p:nvPr/>
          </p:nvSpPr>
          <p:spPr>
            <a:xfrm>
              <a:off x="3651" y="3657"/>
              <a:ext cx="45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>
                  <a:latin typeface="Verdana" panose="020B0604030504040204" pitchFamily="34" charset="0"/>
                  <a:ea typeface="宋体" panose="02010600030101010101" pitchFamily="2" charset="-122"/>
                </a:rPr>
                <a:t>I</a:t>
              </a:r>
              <a:r>
                <a:rPr lang="en-US" altLang="zh-CN" sz="1400">
                  <a:latin typeface="Verdana" panose="020B0604030504040204" pitchFamily="34" charset="0"/>
                  <a:ea typeface="宋体" panose="02010600030101010101" pitchFamily="2" charset="-122"/>
                </a:rPr>
                <a:t>2</a:t>
              </a:r>
              <a:endParaRPr lang="en-US" altLang="zh-CN" sz="140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6580" name="矩形 59440"/>
          <p:cNvSpPr/>
          <p:nvPr/>
        </p:nvSpPr>
        <p:spPr>
          <a:xfrm>
            <a:off x="250825" y="1052513"/>
            <a:ext cx="1079500" cy="1728787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81" name="矩形 59441"/>
          <p:cNvSpPr/>
          <p:nvPr/>
        </p:nvSpPr>
        <p:spPr>
          <a:xfrm>
            <a:off x="1331913" y="1268413"/>
            <a:ext cx="2303462" cy="1295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82" name="矩形 59442"/>
          <p:cNvSpPr/>
          <p:nvPr/>
        </p:nvSpPr>
        <p:spPr>
          <a:xfrm>
            <a:off x="3563938" y="1700213"/>
            <a:ext cx="144462" cy="3603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83" name="直接连接符 59443"/>
          <p:cNvSpPr/>
          <p:nvPr/>
        </p:nvSpPr>
        <p:spPr>
          <a:xfrm>
            <a:off x="2022475" y="2565400"/>
            <a:ext cx="7191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584" name="直接连接符 59444"/>
          <p:cNvSpPr/>
          <p:nvPr/>
        </p:nvSpPr>
        <p:spPr>
          <a:xfrm>
            <a:off x="2051050" y="1268413"/>
            <a:ext cx="7191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585" name="文本框 59445"/>
          <p:cNvSpPr txBox="1"/>
          <p:nvPr/>
        </p:nvSpPr>
        <p:spPr>
          <a:xfrm>
            <a:off x="539750" y="1412875"/>
            <a:ext cx="576263" cy="10541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网络</a:t>
            </a: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endParaRPr lang="en-US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86" name="文本框 59446"/>
          <p:cNvSpPr txBox="1"/>
          <p:nvPr/>
        </p:nvSpPr>
        <p:spPr>
          <a:xfrm>
            <a:off x="1835150" y="836613"/>
            <a:ext cx="431800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87" name="文本框 59447"/>
          <p:cNvSpPr txBox="1"/>
          <p:nvPr/>
        </p:nvSpPr>
        <p:spPr>
          <a:xfrm>
            <a:off x="1835150" y="2708275"/>
            <a:ext cx="4318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88" name="文本框 59448"/>
          <p:cNvSpPr txBox="1"/>
          <p:nvPr/>
        </p:nvSpPr>
        <p:spPr>
          <a:xfrm>
            <a:off x="3851275" y="1700213"/>
            <a:ext cx="431800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L</a:t>
            </a:r>
            <a:endParaRPr lang="en-US" altLang="zh-CN" sz="10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89" name="燕尾形箭头 59449"/>
          <p:cNvSpPr/>
          <p:nvPr/>
        </p:nvSpPr>
        <p:spPr>
          <a:xfrm rot="5400000">
            <a:off x="2519363" y="3105150"/>
            <a:ext cx="936625" cy="360363"/>
          </a:xfrm>
          <a:prstGeom prst="notchedRightArrow">
            <a:avLst>
              <a:gd name="adj1" fmla="val 50000"/>
              <a:gd name="adj2" fmla="val 6471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90" name="矩形 59451"/>
          <p:cNvSpPr/>
          <p:nvPr/>
        </p:nvSpPr>
        <p:spPr>
          <a:xfrm>
            <a:off x="323850" y="4148138"/>
            <a:ext cx="1152525" cy="1873250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91" name="直接连接符 59452"/>
          <p:cNvSpPr/>
          <p:nvPr/>
        </p:nvSpPr>
        <p:spPr>
          <a:xfrm>
            <a:off x="757238" y="4364038"/>
            <a:ext cx="13684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592" name="直接连接符 59453"/>
          <p:cNvSpPr/>
          <p:nvPr/>
        </p:nvSpPr>
        <p:spPr>
          <a:xfrm>
            <a:off x="755650" y="5805488"/>
            <a:ext cx="13684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593" name="文本框 59454"/>
          <p:cNvSpPr txBox="1"/>
          <p:nvPr/>
        </p:nvSpPr>
        <p:spPr>
          <a:xfrm>
            <a:off x="1979613" y="3860800"/>
            <a:ext cx="4318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94" name="文本框 59455"/>
          <p:cNvSpPr txBox="1"/>
          <p:nvPr/>
        </p:nvSpPr>
        <p:spPr>
          <a:xfrm>
            <a:off x="1981200" y="5948363"/>
            <a:ext cx="431800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95" name="文本框 59456"/>
          <p:cNvSpPr txBox="1"/>
          <p:nvPr/>
        </p:nvSpPr>
        <p:spPr>
          <a:xfrm>
            <a:off x="828675" y="4508500"/>
            <a:ext cx="649288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 err="1">
                <a:latin typeface="Arial" panose="020B0604020202020204" pitchFamily="34" charset="0"/>
                <a:ea typeface="宋体" panose="02010600030101010101" pitchFamily="2" charset="-122"/>
              </a:rPr>
              <a:t>Req</a:t>
            </a:r>
            <a:endParaRPr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96" name="文本框 59457"/>
          <p:cNvSpPr txBox="1"/>
          <p:nvPr/>
        </p:nvSpPr>
        <p:spPr>
          <a:xfrm>
            <a:off x="973138" y="5229225"/>
            <a:ext cx="649287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 err="1">
                <a:latin typeface="Arial" panose="020B0604020202020204" pitchFamily="34" charset="0"/>
                <a:ea typeface="宋体" panose="02010600030101010101" pitchFamily="2" charset="-122"/>
              </a:rPr>
              <a:t>Uoc</a:t>
            </a:r>
            <a:endParaRPr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97" name="椭圆 59458"/>
          <p:cNvSpPr/>
          <p:nvPr/>
        </p:nvSpPr>
        <p:spPr>
          <a:xfrm>
            <a:off x="541338" y="5257800"/>
            <a:ext cx="431800" cy="360363"/>
          </a:xfrm>
          <a:prstGeom prst="ellipse">
            <a:avLst/>
          </a:prstGeom>
          <a:solidFill>
            <a:srgbClr val="CCFF33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98" name="直接连接符 59459"/>
          <p:cNvSpPr/>
          <p:nvPr/>
        </p:nvSpPr>
        <p:spPr>
          <a:xfrm>
            <a:off x="757238" y="4364038"/>
            <a:ext cx="0" cy="1441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599" name="矩形 59460"/>
          <p:cNvSpPr/>
          <p:nvPr/>
        </p:nvSpPr>
        <p:spPr>
          <a:xfrm>
            <a:off x="684213" y="4508500"/>
            <a:ext cx="144462" cy="360363"/>
          </a:xfrm>
          <a:prstGeom prst="rect">
            <a:avLst/>
          </a:prstGeom>
          <a:solidFill>
            <a:srgbClr val="CCFF3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600" name="直接连接符 59461"/>
          <p:cNvSpPr/>
          <p:nvPr/>
        </p:nvSpPr>
        <p:spPr>
          <a:xfrm>
            <a:off x="2844800" y="4364038"/>
            <a:ext cx="0" cy="1441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01" name="直接连接符 59462"/>
          <p:cNvSpPr/>
          <p:nvPr/>
        </p:nvSpPr>
        <p:spPr>
          <a:xfrm>
            <a:off x="2124075" y="4364038"/>
            <a:ext cx="7207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02" name="直接连接符 59463"/>
          <p:cNvSpPr/>
          <p:nvPr/>
        </p:nvSpPr>
        <p:spPr>
          <a:xfrm>
            <a:off x="2124075" y="5805488"/>
            <a:ext cx="7207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03" name="矩形 59464"/>
          <p:cNvSpPr/>
          <p:nvPr/>
        </p:nvSpPr>
        <p:spPr>
          <a:xfrm>
            <a:off x="3636963" y="4148138"/>
            <a:ext cx="1439862" cy="1873250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604" name="直接连接符 59465"/>
          <p:cNvSpPr/>
          <p:nvPr/>
        </p:nvSpPr>
        <p:spPr>
          <a:xfrm>
            <a:off x="3997325" y="4364038"/>
            <a:ext cx="13684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05" name="直接连接符 59466"/>
          <p:cNvSpPr/>
          <p:nvPr/>
        </p:nvSpPr>
        <p:spPr>
          <a:xfrm>
            <a:off x="3997325" y="4364038"/>
            <a:ext cx="0" cy="1441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06" name="直接连接符 59467"/>
          <p:cNvSpPr/>
          <p:nvPr/>
        </p:nvSpPr>
        <p:spPr>
          <a:xfrm>
            <a:off x="3997325" y="5805488"/>
            <a:ext cx="13684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07" name="椭圆 59468"/>
          <p:cNvSpPr/>
          <p:nvPr/>
        </p:nvSpPr>
        <p:spPr>
          <a:xfrm>
            <a:off x="3781425" y="4868863"/>
            <a:ext cx="431800" cy="360362"/>
          </a:xfrm>
          <a:prstGeom prst="ellipse">
            <a:avLst/>
          </a:prstGeom>
          <a:solidFill>
            <a:srgbClr val="CCFF33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608" name="直接连接符 59469"/>
          <p:cNvSpPr/>
          <p:nvPr/>
        </p:nvSpPr>
        <p:spPr>
          <a:xfrm>
            <a:off x="3767138" y="5041900"/>
            <a:ext cx="431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09" name="直接连接符 59470"/>
          <p:cNvSpPr/>
          <p:nvPr/>
        </p:nvSpPr>
        <p:spPr>
          <a:xfrm>
            <a:off x="4645025" y="4364038"/>
            <a:ext cx="0" cy="1441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10" name="矩形 59471"/>
          <p:cNvSpPr/>
          <p:nvPr/>
        </p:nvSpPr>
        <p:spPr>
          <a:xfrm>
            <a:off x="4573588" y="4868863"/>
            <a:ext cx="144462" cy="360362"/>
          </a:xfrm>
          <a:prstGeom prst="rect">
            <a:avLst/>
          </a:prstGeom>
          <a:solidFill>
            <a:srgbClr val="CCFF3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611" name="文本框 59472"/>
          <p:cNvSpPr txBox="1"/>
          <p:nvPr/>
        </p:nvSpPr>
        <p:spPr>
          <a:xfrm>
            <a:off x="4140200" y="4652963"/>
            <a:ext cx="649288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 err="1">
                <a:latin typeface="Arial" panose="020B0604020202020204" pitchFamily="34" charset="0"/>
                <a:ea typeface="宋体" panose="02010600030101010101" pitchFamily="2" charset="-122"/>
              </a:rPr>
              <a:t>Isc</a:t>
            </a:r>
            <a:endParaRPr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612" name="文本框 59473"/>
          <p:cNvSpPr txBox="1"/>
          <p:nvPr/>
        </p:nvSpPr>
        <p:spPr>
          <a:xfrm>
            <a:off x="4716463" y="4868863"/>
            <a:ext cx="649287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 err="1">
                <a:latin typeface="Arial" panose="020B0604020202020204" pitchFamily="34" charset="0"/>
                <a:ea typeface="宋体" panose="02010600030101010101" pitchFamily="2" charset="-122"/>
              </a:rPr>
              <a:t>Geq</a:t>
            </a:r>
            <a:endParaRPr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613" name="文本框 59474"/>
          <p:cNvSpPr txBox="1"/>
          <p:nvPr/>
        </p:nvSpPr>
        <p:spPr>
          <a:xfrm>
            <a:off x="5292725" y="3932238"/>
            <a:ext cx="431800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614" name="文本框 59475"/>
          <p:cNvSpPr txBox="1"/>
          <p:nvPr/>
        </p:nvSpPr>
        <p:spPr>
          <a:xfrm>
            <a:off x="5365750" y="5876925"/>
            <a:ext cx="4318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615" name="直接连接符 59476"/>
          <p:cNvSpPr/>
          <p:nvPr/>
        </p:nvSpPr>
        <p:spPr>
          <a:xfrm>
            <a:off x="6157913" y="4364038"/>
            <a:ext cx="0" cy="14414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16" name="直接连接符 59477"/>
          <p:cNvSpPr/>
          <p:nvPr/>
        </p:nvSpPr>
        <p:spPr>
          <a:xfrm>
            <a:off x="5437188" y="4364038"/>
            <a:ext cx="7207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17" name="直接连接符 59478"/>
          <p:cNvSpPr/>
          <p:nvPr/>
        </p:nvSpPr>
        <p:spPr>
          <a:xfrm>
            <a:off x="5437188" y="5805488"/>
            <a:ext cx="7207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18" name="矩形 59479"/>
          <p:cNvSpPr/>
          <p:nvPr/>
        </p:nvSpPr>
        <p:spPr>
          <a:xfrm>
            <a:off x="6084888" y="4797425"/>
            <a:ext cx="144462" cy="3603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619" name="矩形 59480"/>
          <p:cNvSpPr/>
          <p:nvPr/>
        </p:nvSpPr>
        <p:spPr>
          <a:xfrm>
            <a:off x="2771775" y="4797425"/>
            <a:ext cx="144463" cy="36036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620" name="直接连接符 59481"/>
          <p:cNvSpPr/>
          <p:nvPr/>
        </p:nvSpPr>
        <p:spPr>
          <a:xfrm flipV="1">
            <a:off x="2628900" y="4868863"/>
            <a:ext cx="431800" cy="2873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21" name="直接连接符 59482"/>
          <p:cNvSpPr/>
          <p:nvPr/>
        </p:nvSpPr>
        <p:spPr>
          <a:xfrm flipV="1">
            <a:off x="5940425" y="4868863"/>
            <a:ext cx="431800" cy="2873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22" name="直接连接符 59483"/>
          <p:cNvSpPr/>
          <p:nvPr/>
        </p:nvSpPr>
        <p:spPr>
          <a:xfrm flipV="1">
            <a:off x="3421063" y="1771650"/>
            <a:ext cx="431800" cy="2873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6623" name="文本框 59484"/>
          <p:cNvSpPr txBox="1"/>
          <p:nvPr/>
        </p:nvSpPr>
        <p:spPr>
          <a:xfrm>
            <a:off x="2987675" y="5013325"/>
            <a:ext cx="4318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L</a:t>
            </a:r>
            <a:endParaRPr lang="en-US" altLang="zh-CN" sz="10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624" name="文本框 59485"/>
          <p:cNvSpPr txBox="1"/>
          <p:nvPr/>
        </p:nvSpPr>
        <p:spPr>
          <a:xfrm>
            <a:off x="6300788" y="5013325"/>
            <a:ext cx="4318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en-US" altLang="zh-CN" sz="1000" b="1">
                <a:latin typeface="Arial" panose="020B0604020202020204" pitchFamily="34" charset="0"/>
                <a:ea typeface="宋体" panose="02010600030101010101" pitchFamily="2" charset="-122"/>
              </a:rPr>
              <a:t>L</a:t>
            </a:r>
            <a:endParaRPr lang="en-US" altLang="zh-CN" sz="10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Text Box 4"/>
          <p:cNvSpPr txBox="1"/>
          <p:nvPr/>
        </p:nvSpPr>
        <p:spPr>
          <a:xfrm>
            <a:off x="684213" y="836613"/>
            <a:ext cx="7920037" cy="53863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提示</a:t>
            </a:r>
            <a:r>
              <a:rPr lang="en-US" altLang="zh-CN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b="1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根据公式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负载取值不同可以有以下几种方法：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两点法：任取二负载（注意两负载值要相差远点）。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2.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开路、短路法：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L1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=∞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；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L2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=0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18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3.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半电压法：当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en-US" altLang="zh-CN" sz="1600" b="1"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=1/2U</a:t>
            </a:r>
            <a:r>
              <a:rPr lang="en-US" altLang="zh-CN" sz="1600" b="1">
                <a:latin typeface="楷体_GB2312" pitchFamily="49" charset="-122"/>
                <a:ea typeface="楷体_GB2312" pitchFamily="49" charset="-122"/>
              </a:rPr>
              <a:t>OC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时，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= </a:t>
            </a:r>
            <a:r>
              <a:rPr lang="en-US" altLang="zh-CN" b="1" err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1800" b="1" err="1">
                <a:latin typeface="楷体_GB2312" pitchFamily="49" charset="-122"/>
                <a:ea typeface="楷体_GB2312" pitchFamily="49" charset="-122"/>
              </a:rPr>
              <a:t>eq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1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4.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开路负载法：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L1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=∞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；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1800" b="1">
                <a:latin typeface="楷体_GB2312" pitchFamily="49" charset="-122"/>
                <a:ea typeface="楷体_GB2312" pitchFamily="49" charset="-122"/>
              </a:rPr>
              <a:t>L2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任取值。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endParaRPr lang="en-US" altLang="zh-CN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67586" name="Object 5"/>
          <p:cNvGraphicFramePr/>
          <p:nvPr/>
        </p:nvGraphicFramePr>
        <p:xfrm>
          <a:off x="2411413" y="1341438"/>
          <a:ext cx="4032250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1148080" imgH="484505" progId="Equation.DSMT4">
                  <p:embed/>
                </p:oleObj>
              </mc:Choice>
              <mc:Fallback>
                <p:oleObj name="" r:id="rId1" imgW="1148080" imgH="484505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11413" y="1341438"/>
                        <a:ext cx="4032250" cy="1087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7" name="AutoShape 6">
            <a:hlinkClick r:id="rId3" action="ppaction://hlinksldjump"/>
          </p:cNvPr>
          <p:cNvSpPr/>
          <p:nvPr/>
        </p:nvSpPr>
        <p:spPr>
          <a:xfrm>
            <a:off x="7019925" y="5661025"/>
            <a:ext cx="1439863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Text Box 4"/>
          <p:cNvSpPr txBox="1"/>
          <p:nvPr/>
        </p:nvSpPr>
        <p:spPr>
          <a:xfrm>
            <a:off x="0" y="549275"/>
            <a:ext cx="8675688" cy="19796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8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误差分析：</a:t>
            </a:r>
            <a:endParaRPr lang="zh-CN" altLang="en-US" sz="2800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  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间接测量的误差分析，一般采用对计算公式求偏导的方法进行分析。如：用开路、短路法求</a:t>
            </a:r>
            <a:r>
              <a:rPr lang="en-US" altLang="zh-CN" err="1">
                <a:latin typeface="楷体_GB2312" pitchFamily="49" charset="-122"/>
                <a:ea typeface="楷体_GB2312" pitchFamily="49" charset="-122"/>
              </a:rPr>
              <a:t>Req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的计算公式为：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endParaRPr lang="en-US" altLang="zh-CN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8610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2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3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4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5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6" name="Text Box 11"/>
          <p:cNvSpPr txBox="1"/>
          <p:nvPr/>
        </p:nvSpPr>
        <p:spPr>
          <a:xfrm>
            <a:off x="684213" y="2349500"/>
            <a:ext cx="6911975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endParaRPr lang="zh-CN" altLang="zh-CN" sz="1800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8617" name="Rectangle 1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8618" name="Object 13"/>
          <p:cNvGraphicFramePr/>
          <p:nvPr/>
        </p:nvGraphicFramePr>
        <p:xfrm>
          <a:off x="3132138" y="1989138"/>
          <a:ext cx="143986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752475" imgH="395605" progId="Equation.3">
                  <p:embed/>
                </p:oleObj>
              </mc:Choice>
              <mc:Fallback>
                <p:oleObj name="" r:id="rId1" imgW="752475" imgH="395605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2138" y="1989138"/>
                        <a:ext cx="1439862" cy="771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9" name="Text Box 14"/>
          <p:cNvSpPr txBox="1"/>
          <p:nvPr/>
        </p:nvSpPr>
        <p:spPr>
          <a:xfrm>
            <a:off x="0" y="2636838"/>
            <a:ext cx="810101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Verdana" panose="020B0604030504040204" pitchFamily="34" charset="0"/>
                <a:ea typeface="楷体_GB2312" pitchFamily="49" charset="-122"/>
              </a:rPr>
              <a:t>求</a:t>
            </a:r>
            <a:r>
              <a:rPr lang="zh-CN" altLang="en-US" dirty="0">
                <a:latin typeface="黑体" panose="02010609060101010101" pitchFamily="2" charset="-122"/>
                <a:ea typeface="楷体_GB2312" pitchFamily="49" charset="-122"/>
              </a:rPr>
              <a:t>偏导后得：</a:t>
            </a:r>
            <a:endParaRPr lang="zh-CN" altLang="en-US" dirty="0">
              <a:latin typeface="黑体" panose="02010609060101010101" pitchFamily="2" charset="-122"/>
              <a:ea typeface="楷体_GB2312" pitchFamily="49" charset="-122"/>
            </a:endParaRPr>
          </a:p>
        </p:txBody>
      </p:sp>
      <p:sp>
        <p:nvSpPr>
          <p:cNvPr id="68620" name="Rectangle 15"/>
          <p:cNvSpPr/>
          <p:nvPr/>
        </p:nvSpPr>
        <p:spPr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8621" name="Object 16"/>
          <p:cNvGraphicFramePr/>
          <p:nvPr/>
        </p:nvGraphicFramePr>
        <p:xfrm>
          <a:off x="2339975" y="2997200"/>
          <a:ext cx="30972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1790700" imgH="393700" progId="Equation.3">
                  <p:embed/>
                </p:oleObj>
              </mc:Choice>
              <mc:Fallback>
                <p:oleObj name="" r:id="rId3" imgW="1790700" imgH="3937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9975" y="2997200"/>
                        <a:ext cx="3097213" cy="674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2" name="Text Box 17"/>
          <p:cNvSpPr txBox="1"/>
          <p:nvPr/>
        </p:nvSpPr>
        <p:spPr>
          <a:xfrm>
            <a:off x="395288" y="3789363"/>
            <a:ext cx="8748712" cy="23383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式中△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Um 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为电压表的最大允许测量误差。即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00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△Um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= ±( </a:t>
            </a:r>
            <a:r>
              <a:rPr lang="en-US" altLang="zh-CN" sz="20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%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×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Uoc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测量值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+ </a:t>
            </a:r>
            <a:r>
              <a:rPr lang="en-US" altLang="zh-CN" sz="20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%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×满偏值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)</a:t>
            </a: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△</a:t>
            </a:r>
            <a:r>
              <a:rPr lang="en-US" altLang="zh-CN" sz="2000" err="1">
                <a:latin typeface="楷体_GB2312" pitchFamily="49" charset="-122"/>
                <a:ea typeface="楷体_GB2312" pitchFamily="49" charset="-122"/>
              </a:rPr>
              <a:t>Im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为电流表的最大允许测量误差。即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00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△Im</a:t>
            </a:r>
            <a:r>
              <a:rPr lang="en-US" altLang="zh-CN" sz="2000" err="1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= ±( </a:t>
            </a:r>
            <a:r>
              <a:rPr lang="en-US" altLang="zh-CN" sz="20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% 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×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Isc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测量值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+ </a:t>
            </a:r>
            <a:r>
              <a:rPr lang="en-US" altLang="zh-CN" sz="20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%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×满偏值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 )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若测量的</a:t>
            </a:r>
            <a:r>
              <a:rPr lang="en-US" altLang="zh-CN" err="1">
                <a:latin typeface="楷体_GB2312" pitchFamily="49" charset="-122"/>
                <a:ea typeface="楷体_GB2312" pitchFamily="49" charset="-122"/>
              </a:rPr>
              <a:t>Req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err="1">
                <a:latin typeface="楷体_GB2312" pitchFamily="49" charset="-122"/>
                <a:ea typeface="楷体_GB2312" pitchFamily="49" charset="-122"/>
              </a:rPr>
              <a:t>Req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的理论值的</a:t>
            </a:r>
            <a:r>
              <a:rPr lang="en-US" altLang="zh-CN" sz="1800">
                <a:latin typeface="楷体_GB2312" pitchFamily="49" charset="-122"/>
                <a:ea typeface="楷体_GB2312" pitchFamily="49" charset="-122"/>
              </a:rPr>
              <a:t>±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△</a:t>
            </a:r>
            <a:r>
              <a:rPr lang="en-US" altLang="zh-CN" err="1">
                <a:latin typeface="楷体_GB2312" pitchFamily="49" charset="-122"/>
                <a:ea typeface="楷体_GB2312" pitchFamily="49" charset="-122"/>
              </a:rPr>
              <a:t>Req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之间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则在误差范围之内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0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8623" name="AutoShape 18">
            <a:hlinkClick r:id="rId5" action="ppaction://hlinksldjump"/>
          </p:cNvPr>
          <p:cNvSpPr/>
          <p:nvPr/>
        </p:nvSpPr>
        <p:spPr>
          <a:xfrm>
            <a:off x="7434263" y="407988"/>
            <a:ext cx="1368425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Rectangle 63"/>
          <p:cNvSpPr/>
          <p:nvPr>
            <p:ph type="title"/>
          </p:nvPr>
        </p:nvSpPr>
        <p:spPr>
          <a:xfrm>
            <a:off x="468313" y="620713"/>
            <a:ext cx="8229600" cy="1143000"/>
          </a:xfrm>
          <a:solidFill>
            <a:srgbClr val="FFFFFF"/>
          </a:solidFill>
          <a:ln>
            <a:noFill/>
          </a:ln>
        </p:spPr>
        <p:txBody>
          <a:bodyPr anchor="t" anchorCtr="0"/>
          <a:p>
            <a:pPr algn="l"/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参考表格：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2296" name="Group 72"/>
          <p:cNvGraphicFramePr>
            <a:graphicFrameLocks noGrp="1"/>
          </p:cNvGraphicFramePr>
          <p:nvPr>
            <p:ph idx="4294967295"/>
          </p:nvPr>
        </p:nvGraphicFramePr>
        <p:xfrm>
          <a:off x="395288" y="1196975"/>
          <a:ext cx="8229600" cy="3806825"/>
        </p:xfrm>
        <a:graphic>
          <a:graphicData uri="http://schemas.openxmlformats.org/drawingml/2006/table">
            <a:tbl>
              <a:tblPr/>
              <a:tblGrid>
                <a:gridCol w="1749425"/>
                <a:gridCol w="1292225"/>
                <a:gridCol w="1393825"/>
                <a:gridCol w="1343025"/>
                <a:gridCol w="1290637"/>
                <a:gridCol w="1160463"/>
              </a:tblGrid>
              <a:tr h="698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　　　　电压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项目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Ｕ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ＡＢ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Ｕ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ＢＣ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Ｕ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ＤＥ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Ｕ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ＥＦ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Ｕ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ＢＥ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Ｕ</a:t>
                      </a:r>
                      <a:r>
                        <a:rPr kumimoji="0" lang="zh-CN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Ｓ１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单独作用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738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Ｕ</a:t>
                      </a:r>
                      <a:r>
                        <a:rPr kumimoji="0" lang="zh-CN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Ｓ２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单独作用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Ｉ</a:t>
                      </a:r>
                      <a:r>
                        <a:rPr kumimoji="0" lang="zh-CN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Ｓ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单独作用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三电源共同作用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单独作用之和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误差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9693" name="AutoShape 66">
            <a:hlinkClick r:id="rId1" action="ppaction://hlinksldjump"/>
          </p:cNvPr>
          <p:cNvSpPr/>
          <p:nvPr/>
        </p:nvSpPr>
        <p:spPr>
          <a:xfrm>
            <a:off x="7235825" y="5805488"/>
            <a:ext cx="1439863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内容占位符 2"/>
          <p:cNvSpPr>
            <a:spLocks noGrp="1"/>
          </p:cNvSpPr>
          <p:nvPr>
            <p:ph idx="1"/>
          </p:nvPr>
        </p:nvSpPr>
        <p:spPr>
          <a:xfrm>
            <a:off x="457200" y="690563"/>
            <a:ext cx="8229600" cy="5435600"/>
          </a:xfrm>
          <a:noFill/>
          <a:ln>
            <a:noFill/>
          </a:ln>
        </p:spPr>
        <p:txBody>
          <a:bodyPr anchor="t" anchorCtr="0"/>
          <a:p>
            <a:pPr marL="0" indent="0">
              <a:buNone/>
            </a:pPr>
            <a:r>
              <a:rPr lang="zh-CN" altLang="en-US"/>
              <a:t>一、基础实验：提交实验报告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3794" name="Text Box 8"/>
          <p:cNvSpPr txBox="1"/>
          <p:nvPr/>
        </p:nvSpPr>
        <p:spPr>
          <a:xfrm>
            <a:off x="652463" y="1381125"/>
            <a:ext cx="8034337" cy="51390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实验报告的要求：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两位同学的姓名、学号和组号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请按规定格式书写。（见教材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7.4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节）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实验目的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原理及方法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实验线路和元件参数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>
                <a:latin typeface="楷体_GB2312" pitchFamily="49" charset="-122"/>
                <a:ea typeface="楷体_GB2312" pitchFamily="49" charset="-122"/>
              </a:rPr>
              <a:t>4.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使用设备及编号（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名称、型号、仪表准确度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等）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>
                <a:latin typeface="楷体_GB2312" charset="0"/>
                <a:ea typeface="楷体_GB2312" pitchFamily="49" charset="-122"/>
              </a:rPr>
              <a:t>5.</a:t>
            </a:r>
            <a:r>
              <a:rPr lang="zh-CN" altLang="en-US" dirty="0">
                <a:latin typeface="楷体_GB2312" charset="0"/>
                <a:ea typeface="楷体_GB2312" pitchFamily="49" charset="-122"/>
              </a:rPr>
              <a:t>数据、表格、曲线、计算等</a:t>
            </a:r>
            <a:endParaRPr lang="zh-CN" altLang="en-US" dirty="0">
              <a:latin typeface="楷体_GB2312" charset="0"/>
              <a:ea typeface="楷体_GB2312" pitchFamily="49" charset="-122"/>
            </a:endParaRPr>
          </a:p>
          <a:p>
            <a:r>
              <a:rPr lang="en-US" altLang="zh-CN">
                <a:latin typeface="楷体_GB2312" charset="0"/>
                <a:ea typeface="楷体_GB2312" pitchFamily="49" charset="-122"/>
              </a:rPr>
              <a:t>6.</a:t>
            </a:r>
            <a:r>
              <a:rPr lang="zh-CN" altLang="en-US" dirty="0">
                <a:latin typeface="楷体_GB2312" charset="0"/>
                <a:ea typeface="楷体_GB2312" pitchFamily="49" charset="-122"/>
              </a:rPr>
              <a:t>数据误差处理</a:t>
            </a:r>
            <a:endParaRPr lang="zh-CN" altLang="en-US" dirty="0">
              <a:latin typeface="楷体_GB2312" charset="0"/>
              <a:ea typeface="楷体_GB2312" pitchFamily="49" charset="-122"/>
            </a:endParaRPr>
          </a:p>
          <a:p>
            <a:r>
              <a:rPr lang="en-US" altLang="zh-CN">
                <a:latin typeface="楷体_GB2312" pitchFamily="49" charset="-122"/>
                <a:ea typeface="楷体_GB2312" pitchFamily="49" charset="-122"/>
              </a:rPr>
              <a:t>7.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讨论、结论和体会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四次实验做完后，每组将四份报告订好交！</a:t>
            </a:r>
            <a:endParaRPr lang="zh-CN" altLang="en-US" b="1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Text Box 4"/>
          <p:cNvSpPr txBox="1"/>
          <p:nvPr/>
        </p:nvSpPr>
        <p:spPr>
          <a:xfrm>
            <a:off x="755650" y="836613"/>
            <a:ext cx="345598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楷体_GB2312" pitchFamily="49" charset="-122"/>
              </a:rPr>
              <a:t>参考表格：</a:t>
            </a:r>
            <a:endParaRPr lang="zh-CN" altLang="en-US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61500" name="表格 61499"/>
          <p:cNvGraphicFramePr/>
          <p:nvPr/>
        </p:nvGraphicFramePr>
        <p:xfrm>
          <a:off x="684213" y="1341438"/>
          <a:ext cx="7920038" cy="2451100"/>
        </p:xfrm>
        <a:graphic>
          <a:graphicData uri="http://schemas.openxmlformats.org/drawingml/2006/table">
            <a:tbl>
              <a:tblPr/>
              <a:tblGrid>
                <a:gridCol w="1554163"/>
                <a:gridCol w="1555750"/>
                <a:gridCol w="1555750"/>
                <a:gridCol w="1885950"/>
                <a:gridCol w="1368425"/>
              </a:tblGrid>
              <a:tr h="652463">
                <a:tc row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b="1">
                          <a:latin typeface="楷体_GB2312" pitchFamily="49" charset="-122"/>
                          <a:ea typeface="楷体_GB2312" pitchFamily="49" charset="-122"/>
                        </a:rPr>
                        <a:t>    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 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数据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电阻</a:t>
                      </a:r>
                      <a:r>
                        <a:rPr lang="el-GR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Ω</a:t>
                      </a:r>
                      <a:endParaRPr lang="el-GR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测量值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计算值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理论值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5312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 err="1">
                          <a:latin typeface="楷体_GB2312" pitchFamily="49" charset="-122"/>
                          <a:ea typeface="楷体_GB2312" pitchFamily="49" charset="-122"/>
                        </a:rPr>
                        <a:t>Uoc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V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2000" b="1" err="1">
                          <a:latin typeface="楷体_GB2312" pitchFamily="49" charset="-122"/>
                          <a:ea typeface="楷体_GB2312" pitchFamily="49" charset="-122"/>
                        </a:rPr>
                        <a:t>Isc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2000" b="1" err="1">
                          <a:latin typeface="楷体_GB2312" pitchFamily="49" charset="-122"/>
                          <a:ea typeface="楷体_GB2312" pitchFamily="49" charset="-122"/>
                        </a:rPr>
                        <a:t>mA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2000" b="1" err="1">
                          <a:latin typeface="楷体_GB2312" pitchFamily="49" charset="-122"/>
                          <a:ea typeface="楷体_GB2312" pitchFamily="49" charset="-122"/>
                        </a:rPr>
                        <a:t>Req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=</a:t>
                      </a:r>
                      <a:r>
                        <a:rPr lang="en-US" altLang="zh-CN" sz="2000" b="1" err="1">
                          <a:latin typeface="楷体_GB2312" pitchFamily="49" charset="-122"/>
                          <a:ea typeface="楷体_GB2312" pitchFamily="49" charset="-122"/>
                        </a:rPr>
                        <a:t>Uoc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 / </a:t>
                      </a:r>
                      <a:r>
                        <a:rPr lang="en-US" altLang="zh-CN" sz="2000" b="1" err="1">
                          <a:latin typeface="楷体_GB2312" pitchFamily="49" charset="-122"/>
                          <a:ea typeface="楷体_GB2312" pitchFamily="49" charset="-122"/>
                        </a:rPr>
                        <a:t>Isc</a:t>
                      </a:r>
                      <a:endParaRPr lang="en-US" altLang="zh-CN" sz="20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0875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R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L</a:t>
                      </a:r>
                      <a:r>
                        <a:rPr lang="en-US" altLang="zh-CN" sz="1400" b="1"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  <a:r>
                        <a:rPr lang="en-US" altLang="zh-CN" sz="2400" b="1">
                          <a:latin typeface="楷体_GB2312" pitchFamily="49" charset="-122"/>
                          <a:ea typeface="楷体_GB2312" pitchFamily="49" charset="-122"/>
                        </a:rPr>
                        <a:t>=</a:t>
                      </a:r>
                      <a:r>
                        <a:rPr lang="en-US" altLang="zh-CN" sz="2400" b="1">
                          <a:ea typeface="宋体" panose="02010600030101010101" pitchFamily="2" charset="-122"/>
                        </a:rPr>
                        <a:t>∞</a:t>
                      </a:r>
                      <a:endParaRPr lang="en-US" altLang="zh-CN" sz="2400" b="1">
                        <a:ea typeface="宋体" panose="0201060003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550863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R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L2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=0</a:t>
                      </a:r>
                      <a:endParaRPr lang="en-US" altLang="en-US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4961" name="Group 33"/>
          <p:cNvGraphicFramePr>
            <a:graphicFrameLocks noGrp="1"/>
          </p:cNvGraphicFramePr>
          <p:nvPr/>
        </p:nvGraphicFramePr>
        <p:xfrm>
          <a:off x="684213" y="4149725"/>
          <a:ext cx="7920038" cy="2354264"/>
        </p:xfrm>
        <a:graphic>
          <a:graphicData uri="http://schemas.openxmlformats.org/drawingml/2006/table">
            <a:tbl>
              <a:tblPr/>
              <a:tblGrid>
                <a:gridCol w="1554162"/>
                <a:gridCol w="1555750"/>
                <a:gridCol w="1555750"/>
                <a:gridCol w="1885950"/>
                <a:gridCol w="1368425"/>
              </a:tblGrid>
              <a:tr h="652463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   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数据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电阻</a:t>
                      </a:r>
                      <a:r>
                        <a:rPr kumimoji="0" lang="el-GR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Arial" panose="020B0604020202020204" pitchFamily="34" charset="0"/>
                        </a:rPr>
                        <a:t>Ω</a:t>
                      </a:r>
                      <a:endParaRPr kumimoji="0" lang="el-GR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测量值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计算值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理论值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0063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V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mA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L1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L2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Text Box 47"/>
          <p:cNvSpPr txBox="1"/>
          <p:nvPr/>
        </p:nvSpPr>
        <p:spPr>
          <a:xfrm>
            <a:off x="2535238" y="6170613"/>
            <a:ext cx="1841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zh-CN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2497" name="表格 62496"/>
          <p:cNvGraphicFramePr/>
          <p:nvPr/>
        </p:nvGraphicFramePr>
        <p:xfrm>
          <a:off x="539750" y="765175"/>
          <a:ext cx="8280400" cy="2303463"/>
        </p:xfrm>
        <a:graphic>
          <a:graphicData uri="http://schemas.openxmlformats.org/drawingml/2006/table">
            <a:tbl>
              <a:tblPr/>
              <a:tblGrid>
                <a:gridCol w="636588"/>
                <a:gridCol w="927100"/>
                <a:gridCol w="625475"/>
                <a:gridCol w="627062"/>
                <a:gridCol w="547688"/>
                <a:gridCol w="547687"/>
                <a:gridCol w="547688"/>
                <a:gridCol w="635000"/>
                <a:gridCol w="639762"/>
                <a:gridCol w="674688"/>
                <a:gridCol w="596900"/>
                <a:gridCol w="636587"/>
                <a:gridCol w="638175"/>
              </a:tblGrid>
              <a:tr h="520700">
                <a:tc grid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1">
                          <a:latin typeface="楷体_GB2312" pitchFamily="49" charset="-122"/>
                          <a:ea typeface="楷体_GB2312" pitchFamily="49" charset="-122"/>
                        </a:rPr>
                        <a:t>RL</a:t>
                      </a: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l-GR" altLang="zh-CN" sz="1600" b="1" dirty="0">
                          <a:latin typeface="楷体_GB2312" pitchFamily="49" charset="-122"/>
                          <a:ea typeface="楷体_GB2312" pitchFamily="49" charset="-122"/>
                        </a:rPr>
                        <a:t>Ω</a:t>
                      </a: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1"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  <a:endParaRPr lang="en-US" altLang="zh-CN" sz="16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1" err="1">
                          <a:latin typeface="楷体_GB2312" pitchFamily="49" charset="-122"/>
                          <a:ea typeface="楷体_GB2312" pitchFamily="49" charset="-122"/>
                        </a:rPr>
                        <a:t>Req</a:t>
                      </a:r>
                      <a:endParaRPr lang="en-US" altLang="zh-CN" sz="16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1">
                          <a:latin typeface="Batang" pitchFamily="18" charset="-127"/>
                          <a:ea typeface="Batang" pitchFamily="18" charset="-127"/>
                        </a:rPr>
                        <a:t>∞</a:t>
                      </a:r>
                      <a:endParaRPr lang="en-US" altLang="zh-CN" sz="1600" b="1">
                        <a:latin typeface="Batang" pitchFamily="18" charset="-127"/>
                        <a:ea typeface="Batang" pitchFamily="18" charset="-127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5313">
                <a:tc row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测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量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值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600" b="1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1600" b="1">
                          <a:latin typeface="楷体_GB2312" pitchFamily="49" charset="-122"/>
                          <a:ea typeface="楷体_GB2312" pitchFamily="49" charset="-122"/>
                        </a:rPr>
                        <a:t>V</a:t>
                      </a: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600" b="1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1600" b="1" err="1">
                          <a:latin typeface="楷体_GB2312" pitchFamily="49" charset="-122"/>
                          <a:ea typeface="楷体_GB2312" pitchFamily="49" charset="-122"/>
                        </a:rPr>
                        <a:t>mA</a:t>
                      </a: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 grid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600" b="1">
                          <a:latin typeface="楷体_GB2312" pitchFamily="49" charset="-122"/>
                          <a:ea typeface="楷体_GB2312" pitchFamily="49" charset="-122"/>
                        </a:rPr>
                        <a:t>P</a:t>
                      </a: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1600" b="1">
                          <a:latin typeface="楷体_GB2312" pitchFamily="49" charset="-122"/>
                          <a:ea typeface="楷体_GB2312" pitchFamily="49" charset="-122"/>
                        </a:rPr>
                        <a:t>W</a:t>
                      </a: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8455" name="表格 48454"/>
          <p:cNvGraphicFramePr/>
          <p:nvPr/>
        </p:nvGraphicFramePr>
        <p:xfrm>
          <a:off x="1116013" y="3213100"/>
          <a:ext cx="7290117" cy="1846580"/>
        </p:xfrm>
        <a:graphic>
          <a:graphicData uri="http://schemas.openxmlformats.org/drawingml/2006/table">
            <a:tbl>
              <a:tblPr/>
              <a:tblGrid>
                <a:gridCol w="1011555"/>
                <a:gridCol w="1155700"/>
                <a:gridCol w="1404937"/>
                <a:gridCol w="1357313"/>
                <a:gridCol w="1322387"/>
                <a:gridCol w="1038225"/>
              </a:tblGrid>
              <a:tr h="811530">
                <a:tc gridSpan="2">
                  <a:txBody>
                    <a:bodyPr/>
                    <a:p>
                      <a:pPr marL="0" lvl="0" indent="0">
                        <a:buNone/>
                      </a:pPr>
                      <a:r>
                        <a:rPr lang="en-US" altLang="zh-CN" b="1" dirty="0">
                          <a:latin typeface="楷体_GB2312" pitchFamily="49" charset="-122"/>
                          <a:ea typeface="楷体_GB2312" pitchFamily="49" charset="-122"/>
                        </a:rPr>
                        <a:t>     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R</a:t>
                      </a:r>
                      <a:r>
                        <a:rPr lang="en-US" altLang="zh-CN" sz="1600" b="1">
                          <a:latin typeface="楷体_GB2312" pitchFamily="49" charset="-122"/>
                          <a:ea typeface="楷体_GB2312" pitchFamily="49" charset="-122"/>
                        </a:rPr>
                        <a:t>L</a:t>
                      </a:r>
                      <a:r>
                        <a:rPr lang="zh-CN" altLang="en-US" sz="18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l-GR" altLang="zh-CN" sz="1800" b="1" dirty="0">
                          <a:latin typeface="楷体_GB2312" pitchFamily="49" charset="-122"/>
                          <a:ea typeface="楷体_GB2312" pitchFamily="49" charset="-122"/>
                        </a:rPr>
                        <a:t>Ω</a:t>
                      </a:r>
                      <a:r>
                        <a:rPr lang="zh-CN" altLang="en-US" sz="18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r>
                        <a:rPr lang="zh-CN" altLang="en-US" b="1" dirty="0">
                          <a:latin typeface="楷体_GB2312" pitchFamily="49" charset="-122"/>
                          <a:ea typeface="楷体_GB2312" pitchFamily="49" charset="-122"/>
                        </a:rPr>
                        <a:t> </a:t>
                      </a:r>
                      <a:endParaRPr lang="zh-CN" altLang="en-US" sz="1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测量值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 w="12700" cap="rnd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  <a:endParaRPr lang="zh-CN" altLang="en-US" sz="20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R</a:t>
                      </a:r>
                      <a:r>
                        <a:rPr lang="en-US" altLang="zh-CN" sz="1400" b="1">
                          <a:latin typeface="楷体_GB2312" pitchFamily="49" charset="-122"/>
                          <a:ea typeface="楷体_GB2312" pitchFamily="49" charset="-122"/>
                        </a:rPr>
                        <a:t>L1</a:t>
                      </a:r>
                      <a:endParaRPr lang="zh-CN" altLang="en-US" sz="14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R</a:t>
                      </a:r>
                      <a:r>
                        <a:rPr lang="en-US" altLang="zh-CN" sz="1400" b="1">
                          <a:latin typeface="楷体_GB2312" pitchFamily="49" charset="-122"/>
                          <a:ea typeface="楷体_GB2312" pitchFamily="49" charset="-122"/>
                        </a:rPr>
                        <a:t>L2</a:t>
                      </a:r>
                      <a:endParaRPr lang="zh-CN" altLang="en-US" sz="14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 algn="ctr">
                        <a:buNone/>
                      </a:pPr>
                      <a:r>
                        <a:rPr lang="en-US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∞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 rowSpan="2">
                  <a:txBody>
                    <a:bodyPr/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latin typeface="楷体_GB2312" pitchFamily="49" charset="-122"/>
                          <a:ea typeface="楷体_GB2312" pitchFamily="49" charset="-122"/>
                        </a:rPr>
                        <a:t>诺   顿</a:t>
                      </a:r>
                      <a:endParaRPr lang="zh-CN" altLang="en-US" sz="1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latin typeface="楷体_GB2312" pitchFamily="49" charset="-122"/>
                          <a:ea typeface="楷体_GB2312" pitchFamily="49" charset="-122"/>
                        </a:rPr>
                        <a:t>等   效网   络</a:t>
                      </a:r>
                      <a:endParaRPr lang="zh-CN" altLang="en-US" sz="1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en-US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V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en-US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mA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8452" name="表格 48451"/>
          <p:cNvGraphicFramePr/>
          <p:nvPr/>
        </p:nvGraphicFramePr>
        <p:xfrm>
          <a:off x="1116013" y="5084763"/>
          <a:ext cx="7272338" cy="1035050"/>
        </p:xfrm>
        <a:graphic>
          <a:graphicData uri="http://schemas.openxmlformats.org/drawingml/2006/table">
            <a:tbl>
              <a:tblPr/>
              <a:tblGrid>
                <a:gridCol w="1020763"/>
                <a:gridCol w="1146175"/>
                <a:gridCol w="1404937"/>
                <a:gridCol w="1341438"/>
                <a:gridCol w="1338262"/>
                <a:gridCol w="1020763"/>
              </a:tblGrid>
              <a:tr h="517525">
                <a:tc rowSpan="2">
                  <a:txBody>
                    <a:bodyPr/>
                    <a:p>
                      <a:pPr marL="0" lvl="0" indent="0">
                        <a:buNone/>
                      </a:pPr>
                      <a:endParaRPr lang="en-US" altLang="zh-CN" sz="1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altLang="zh-CN" sz="1800" b="1" dirty="0">
                          <a:latin typeface="楷体_GB2312" pitchFamily="49" charset="-122"/>
                          <a:ea typeface="楷体_GB2312" pitchFamily="49" charset="-122"/>
                        </a:rPr>
                        <a:t> </a:t>
                      </a:r>
                      <a:r>
                        <a:rPr lang="zh-CN" altLang="en-US" sz="1800" b="1" dirty="0">
                          <a:latin typeface="楷体_GB2312" pitchFamily="49" charset="-122"/>
                          <a:ea typeface="楷体_GB2312" pitchFamily="49" charset="-122"/>
                        </a:rPr>
                        <a:t>原网络</a:t>
                      </a:r>
                      <a:endParaRPr lang="zh-CN" altLang="en-US" sz="1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en-US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V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r>
                        <a:rPr lang="en-US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mA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lvl="0" indent="0">
                        <a:buNone/>
                      </a:pPr>
                      <a:endParaRPr lang="zh-CN" altLang="en-US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Text Box 4"/>
          <p:cNvSpPr txBox="1"/>
          <p:nvPr/>
        </p:nvSpPr>
        <p:spPr>
          <a:xfrm>
            <a:off x="539750" y="981075"/>
            <a:ext cx="8424863" cy="53260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spcBef>
                <a:spcPct val="50000"/>
              </a:spcBef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注意事项：</a:t>
            </a:r>
            <a:endParaRPr lang="zh-CN" altLang="en-US" sz="3200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Char char="•"/>
            </a:pPr>
            <a:r>
              <a:rPr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设计线路时，应该注意各元件、仪表的额定值，不得过载。叠加定律验证时</a:t>
            </a:r>
            <a:r>
              <a:rPr lang="en-US" altLang="zh-CN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至少测量</a:t>
            </a:r>
            <a:r>
              <a:rPr lang="en-US" altLang="zh-CN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个点</a:t>
            </a:r>
            <a:r>
              <a:rPr lang="en-US" altLang="zh-CN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;</a:t>
            </a:r>
            <a:r>
              <a:rPr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原网络二网孔指不包括</a:t>
            </a:r>
            <a:r>
              <a:rPr lang="en-US" altLang="zh-CN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16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时的网孔</a:t>
            </a:r>
            <a:r>
              <a:rPr lang="en-US" altLang="zh-CN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b="1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Char char="•"/>
            </a:pPr>
            <a:r>
              <a:rPr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各支路电流不要超过</a:t>
            </a:r>
            <a:r>
              <a:rPr lang="en-US" altLang="zh-CN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20mA</a:t>
            </a:r>
            <a:r>
              <a:rPr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Char char="•"/>
            </a:pPr>
            <a:r>
              <a:rPr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实际使用时，电压源不得短路，电流源不得开路。</a:t>
            </a:r>
            <a:endParaRPr lang="zh-CN" altLang="en-US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Char char="•"/>
            </a:pPr>
            <a:r>
              <a:rPr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各电源单独作用时，电压源应从电路中脱离开，用导线在电路中短路。电流源也应关闭并从电路中脱离开，电路中开路。</a:t>
            </a:r>
            <a:endParaRPr lang="zh-CN" altLang="en-US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测量最大功率时用原网络。</a:t>
            </a:r>
            <a:endParaRPr lang="zh-CN" altLang="en-US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注意等效电路的电源值和电阻值的选择。</a:t>
            </a:r>
            <a:endParaRPr lang="zh-CN" altLang="en-US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用两种不同的方法计算等效电阻的值。</a:t>
            </a:r>
            <a:endParaRPr lang="zh-CN" altLang="en-US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作原网络和等效网络的伏安特性曲线。说明其等效性。</a:t>
            </a:r>
            <a:endParaRPr lang="zh-CN" altLang="en-US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</a:t>
            </a:r>
            <a:r>
              <a:rPr lang="en-US" altLang="zh-CN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1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en-US" altLang="zh-CN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-P</a:t>
            </a: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曲线时，在</a:t>
            </a:r>
            <a:r>
              <a:rPr lang="en-US" altLang="zh-CN" b="1" err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Req</a:t>
            </a:r>
            <a:r>
              <a:rPr lang="zh-CN" altLang="en-US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附近多做几点。</a:t>
            </a:r>
            <a:endParaRPr lang="en-US" altLang="zh-CN" b="1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91212"/>
          </a:xfrm>
          <a:noFill/>
          <a:ln>
            <a:noFill/>
          </a:ln>
        </p:spPr>
        <p:txBody>
          <a:bodyPr anchor="t" anchorCtr="0"/>
          <a:p>
            <a:pPr algn="l"/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   </a:t>
            </a:r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重点与难点：</a:t>
            </a:r>
            <a:br>
              <a:rPr lang="en-US" altLang="zh-CN" sz="28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1. </a:t>
            </a: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设计电路时不能有电源倒灌的现象发生，即电源只能</a:t>
            </a:r>
            <a:b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流出，不能流入。（在实验中，电源共同作用时，</a:t>
            </a:r>
            <a:b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要注意电源的指示值。）</a:t>
            </a:r>
            <a:br>
              <a:rPr lang="en-US" altLang="zh-CN" sz="24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br>
              <a:rPr lang="en-US" altLang="zh-CN" sz="24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2.  </a:t>
            </a: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电源置零，理论上与实际中是有悖的。</a:t>
            </a:r>
            <a:br>
              <a:rPr lang="en-US" altLang="zh-CN" sz="24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理论：电压源短路；         实际：电压源不得短路；</a:t>
            </a:r>
            <a:br>
              <a:rPr lang="en-US" altLang="zh-CN" sz="24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理论：电流源短路；         实际：电流源不得短路； </a:t>
            </a:r>
            <a:br>
              <a:rPr lang="en-US" altLang="zh-CN" sz="24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br>
              <a:rPr lang="en-US" altLang="zh-CN" sz="24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3.  </a:t>
            </a: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实际网络与等效网络是否相等？</a:t>
            </a:r>
            <a:endParaRPr lang="zh-CN" altLang="en-US" sz="24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Text Box 4"/>
          <p:cNvSpPr txBox="1"/>
          <p:nvPr/>
        </p:nvSpPr>
        <p:spPr>
          <a:xfrm>
            <a:off x="1042988" y="2997200"/>
            <a:ext cx="7058025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6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一阶电路的暂态过程</a:t>
            </a:r>
            <a:endParaRPr lang="zh-CN" altLang="en-US" sz="36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4754" name="Text Box 5"/>
          <p:cNvSpPr txBox="1"/>
          <p:nvPr/>
        </p:nvSpPr>
        <p:spPr>
          <a:xfrm>
            <a:off x="900113" y="1628775"/>
            <a:ext cx="6624637" cy="914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5400" dirty="0">
                <a:solidFill>
                  <a:srgbClr val="FF0066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电路实验五</a:t>
            </a:r>
            <a:endParaRPr lang="zh-CN" altLang="en-US" sz="5400" dirty="0">
              <a:solidFill>
                <a:srgbClr val="FF0066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AutoShape 4">
            <a:hlinkClick r:id="rId1" action="ppaction://hlinksldjump"/>
          </p:cNvPr>
          <p:cNvSpPr/>
          <p:nvPr/>
        </p:nvSpPr>
        <p:spPr>
          <a:xfrm>
            <a:off x="900113" y="476250"/>
            <a:ext cx="3240087" cy="8636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实验目的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5778" name="AutoShape 5">
            <a:hlinkClick r:id="rId2" action="ppaction://hlinksldjump"/>
          </p:cNvPr>
          <p:cNvSpPr/>
          <p:nvPr/>
        </p:nvSpPr>
        <p:spPr>
          <a:xfrm>
            <a:off x="2916238" y="2852738"/>
            <a:ext cx="3384550" cy="8636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实验步骤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5779" name="AutoShape 6">
            <a:hlinkClick r:id="rId3" action="ppaction://hlinksldjump"/>
          </p:cNvPr>
          <p:cNvSpPr/>
          <p:nvPr/>
        </p:nvSpPr>
        <p:spPr>
          <a:xfrm>
            <a:off x="2195513" y="1557338"/>
            <a:ext cx="3313112" cy="8636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实验任务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5780" name="AutoShape 8">
            <a:hlinkClick r:id="rId4" action="ppaction://hlinksldjump"/>
          </p:cNvPr>
          <p:cNvSpPr/>
          <p:nvPr/>
        </p:nvSpPr>
        <p:spPr>
          <a:xfrm>
            <a:off x="6011863" y="5373688"/>
            <a:ext cx="2808287" cy="8636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参考表格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5781" name="AutoShape 9">
            <a:hlinkClick r:id="rId5" action="ppaction://hlinksldjump"/>
          </p:cNvPr>
          <p:cNvSpPr/>
          <p:nvPr/>
        </p:nvSpPr>
        <p:spPr>
          <a:xfrm>
            <a:off x="4572000" y="4076700"/>
            <a:ext cx="2952750" cy="8636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参考线路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Rectangle 2"/>
          <p:cNvSpPr/>
          <p:nvPr/>
        </p:nvSpPr>
        <p:spPr>
          <a:xfrm>
            <a:off x="827088" y="765175"/>
            <a:ext cx="2449512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6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实验目的</a:t>
            </a:r>
            <a:endParaRPr lang="zh-CN" altLang="en-US" sz="36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6802" name="Rectangle 3"/>
          <p:cNvSpPr/>
          <p:nvPr/>
        </p:nvSpPr>
        <p:spPr>
          <a:xfrm>
            <a:off x="611188" y="1557338"/>
            <a:ext cx="8532812" cy="39401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学习用一般电工仪表测定单次激励过程中一阶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RC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电路的零状态响应、零输入响应的方法。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2.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学会从响应曲线中求取时间常数</a:t>
            </a:r>
            <a:r>
              <a:rPr lang="el-GR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τ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用示波器观察一阶电路在周期方波作用下响应的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波形。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4. 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掌握示波器的使用方法。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6803" name="AutoShape 4">
            <a:hlinkClick r:id="rId1" action="ppaction://hlinksldjump"/>
          </p:cNvPr>
          <p:cNvSpPr/>
          <p:nvPr/>
        </p:nvSpPr>
        <p:spPr>
          <a:xfrm>
            <a:off x="7235825" y="5805488"/>
            <a:ext cx="1657350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Rectangle 2"/>
          <p:cNvSpPr/>
          <p:nvPr/>
        </p:nvSpPr>
        <p:spPr>
          <a:xfrm>
            <a:off x="250825" y="1125538"/>
            <a:ext cx="8893175" cy="28400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实验内容：</a:t>
            </a:r>
            <a:endParaRPr lang="zh-CN" altLang="en-US" sz="36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  <a:buNone/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测定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RC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一阶电路在单次过程中的零状态响应。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测定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RC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一阶电路在单次过程中的零输入响应。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观察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RL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一阶电路在周期方波作用下的响应。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7826" name="AutoShape 3">
            <a:hlinkClick r:id="rId1" action="ppaction://hlinksldjump"/>
          </p:cNvPr>
          <p:cNvSpPr/>
          <p:nvPr/>
        </p:nvSpPr>
        <p:spPr>
          <a:xfrm>
            <a:off x="7235825" y="5805488"/>
            <a:ext cx="1368425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Rectangle 2"/>
          <p:cNvSpPr/>
          <p:nvPr/>
        </p:nvSpPr>
        <p:spPr>
          <a:xfrm>
            <a:off x="527050" y="655638"/>
            <a:ext cx="8893175" cy="2860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 fontAlgn="base">
              <a:lnSpc>
                <a:spcPct val="150000"/>
              </a:lnSpc>
            </a:pPr>
            <a:r>
              <a:rPr lang="zh-CN" altLang="en-US" sz="3600" b="1" strike="noStrike" noProof="1">
                <a:solidFill>
                  <a:srgbClr val="7030A0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时间常数 </a:t>
            </a:r>
            <a:r>
              <a:rPr lang="en-US" altLang="zh-CN" sz="3600" b="1" strike="noStrike" noProof="1">
                <a:solidFill>
                  <a:srgbClr val="7030A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τ </a:t>
            </a:r>
            <a:r>
              <a:rPr lang="en-US" altLang="zh-CN" sz="2800" b="1" strike="noStrike" noProof="1" dirty="0">
                <a:solidFill>
                  <a:srgbClr val="7030A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≥</a:t>
            </a:r>
            <a:r>
              <a:rPr lang="en-US" altLang="zh-CN" sz="3600" b="1" strike="noStrike" noProof="1">
                <a:solidFill>
                  <a:srgbClr val="7030A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30</a:t>
            </a:r>
            <a:r>
              <a:rPr lang="zh-CN" altLang="en-US" sz="3600" b="1" strike="noStrike" noProof="1">
                <a:solidFill>
                  <a:srgbClr val="7030A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秒</a:t>
            </a:r>
            <a:endParaRPr lang="zh-CN" altLang="en-US" sz="3600" b="1" strike="noStrike" noProof="1">
              <a:solidFill>
                <a:srgbClr val="7030A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 fontAlgn="base">
              <a:lnSpc>
                <a:spcPct val="150000"/>
              </a:lnSpc>
            </a:pPr>
            <a:r>
              <a:rPr lang="en-US" altLang="zh-CN" sz="2800" strike="noStrike" noProof="1">
                <a:latin typeface="楷体_GB2312" pitchFamily="49" charset="-122"/>
                <a:ea typeface="楷体_GB2312" pitchFamily="49" charset="-122"/>
                <a:cs typeface="+mn-cs"/>
              </a:rPr>
              <a:t>1.</a:t>
            </a:r>
            <a:r>
              <a:rPr lang="en-US" altLang="zh-CN" sz="2800" strike="noStrike" noProof="1"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R = 30 k</a:t>
            </a:r>
            <a:r>
              <a:rPr lang="en-US" altLang="zh-CN" sz="2800" strike="noStrike" noProof="1"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Ω			2.    </a:t>
            </a:r>
            <a:r>
              <a:rPr lang="en-US" altLang="zh-CN" sz="2800" strike="noStrike" noProof="1"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R = 10 k</a:t>
            </a:r>
            <a:r>
              <a:rPr lang="en-US" altLang="zh-CN" sz="2800" strike="noStrike" noProof="1"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Ω	</a:t>
            </a:r>
            <a:endParaRPr lang="zh-CN" altLang="en-US" sz="2800" strike="noStrike" noProof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 fontAlgn="base">
              <a:lnSpc>
                <a:spcPct val="150000"/>
              </a:lnSpc>
            </a:pPr>
            <a:r>
              <a:rPr lang="en-US" altLang="zh-CN" sz="2800" strike="noStrike" noProof="1"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C = 1000 μF                               C = 3300 μF</a:t>
            </a:r>
            <a:r>
              <a:rPr lang="en-US" altLang="zh-CN" sz="2800" strike="noStrike" noProof="1"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endParaRPr lang="en-US" altLang="zh-CN" sz="2800" strike="noStrike" noProof="1">
              <a:latin typeface="楷体_GB2312" pitchFamily="49" charset="-122"/>
              <a:ea typeface="楷体_GB2312" pitchFamily="49" charset="-122"/>
            </a:endParaRPr>
          </a:p>
          <a:p>
            <a:pPr marL="342900" indent="-342900" fontAlgn="base">
              <a:lnSpc>
                <a:spcPct val="150000"/>
              </a:lnSpc>
            </a:pPr>
            <a:r>
              <a:rPr lang="en-US" altLang="zh-CN" sz="2800" strike="noStrike" noProof="1"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endParaRPr lang="zh-CN" altLang="en-US" sz="2800" strike="noStrike" noProof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8850" name="左大括号 2"/>
          <p:cNvSpPr/>
          <p:nvPr/>
        </p:nvSpPr>
        <p:spPr>
          <a:xfrm>
            <a:off x="1027113" y="1836738"/>
            <a:ext cx="120650" cy="889000"/>
          </a:xfrm>
          <a:prstGeom prst="leftBrace">
            <a:avLst>
              <a:gd name="adj1" fmla="val 7743"/>
              <a:gd name="adj2" fmla="val 48801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1" name="左大括号 7"/>
          <p:cNvSpPr/>
          <p:nvPr/>
        </p:nvSpPr>
        <p:spPr>
          <a:xfrm>
            <a:off x="5572125" y="1787525"/>
            <a:ext cx="144463" cy="889000"/>
          </a:xfrm>
          <a:prstGeom prst="leftBrace">
            <a:avLst>
              <a:gd name="adj1" fmla="val 7806"/>
              <a:gd name="adj2" fmla="val 48801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215900" y="582613"/>
            <a:ext cx="8864600" cy="2646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p>
            <a:pPr marL="342900" indent="-342900" fontAlgn="base"/>
            <a:r>
              <a:rPr lang="zh-CN" altLang="en-US" sz="3200" b="1" strike="noStrike" noProof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实验步骤：</a:t>
            </a:r>
            <a:endParaRPr lang="zh-CN" altLang="en-US" sz="3200" b="1" strike="noStrike" noProof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 fontAlgn="base"/>
            <a:r>
              <a:rPr lang="en-US" altLang="zh-CN" b="1" strike="noStrike" noProof="1">
                <a:latin typeface="楷体_GB2312" pitchFamily="49" charset="-122"/>
                <a:ea typeface="楷体_GB2312" pitchFamily="49" charset="-122"/>
                <a:cs typeface="+mn-cs"/>
              </a:rPr>
              <a:t>1. </a:t>
            </a:r>
            <a:r>
              <a:rPr lang="zh-CN" altLang="en-US" strike="noStrike" noProof="1" dirty="0">
                <a:latin typeface="楷体_GB2312" pitchFamily="49" charset="-122"/>
                <a:ea typeface="楷体_GB2312" pitchFamily="49" charset="-122"/>
                <a:cs typeface="+mn-cs"/>
              </a:rPr>
              <a:t>测定</a:t>
            </a:r>
            <a:r>
              <a:rPr lang="en-US" altLang="zh-CN" strike="noStrike" noProof="1">
                <a:latin typeface="楷体_GB2312" pitchFamily="49" charset="-122"/>
                <a:ea typeface="楷体_GB2312" pitchFamily="49" charset="-122"/>
                <a:cs typeface="+mn-cs"/>
              </a:rPr>
              <a:t>RC</a:t>
            </a:r>
            <a:r>
              <a:rPr lang="zh-CN" altLang="en-US" strike="noStrike" noProof="1" dirty="0">
                <a:latin typeface="楷体_GB2312" pitchFamily="49" charset="-122"/>
                <a:ea typeface="楷体_GB2312" pitchFamily="49" charset="-122"/>
                <a:cs typeface="+mn-cs"/>
              </a:rPr>
              <a:t>一阶电路在单次过程中的零状态响应</a:t>
            </a:r>
            <a:endParaRPr lang="zh-CN" altLang="en-US" strike="noStrike" noProof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 fontAlgn="base"/>
            <a:r>
              <a:rPr lang="zh-CN" altLang="en-US" strike="noStrike" noProof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r>
              <a:rPr lang="zh-CN" altLang="en-US" sz="2000" b="1" strike="noStrike" noProof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零状态响应：是指动态元件的初始储能为零，仅由外施激励引起的响应。</a:t>
            </a:r>
            <a:endParaRPr lang="zh-CN" altLang="en-US" sz="2000" b="1" strike="noStrike" noProof="1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 fontAlgn="base"/>
            <a:r>
              <a:rPr lang="zh-CN" altLang="en-US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设计一个</a:t>
            </a:r>
            <a:r>
              <a:rPr lang="en-US" altLang="zh-CN" sz="20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RC</a:t>
            </a: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一阶电路，测定它的零状态响应。用普通的电工仪表逐点</a:t>
            </a:r>
            <a:endParaRPr lang="zh-CN" altLang="en-US" sz="2000" b="1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marL="342900" indent="-342900" fontAlgn="base"/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    </a:t>
            </a:r>
            <a:r>
              <a:rPr lang="en-US" altLang="zh-CN" sz="20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(</a:t>
            </a: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时间</a:t>
            </a:r>
            <a:r>
              <a:rPr lang="en-US" altLang="zh-CN" sz="20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测量电路在换路后各时刻的电流、电压值。</a:t>
            </a:r>
            <a:endParaRPr lang="zh-CN" altLang="en-US" sz="2000" b="1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marL="342900" indent="-342900" fontAlgn="base">
              <a:spcBef>
                <a:spcPts val="1200"/>
              </a:spcBef>
            </a:pP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r>
              <a:rPr lang="zh-CN" altLang="en-US" sz="2000" b="1" strike="noStrike" noProof="1" dirty="0">
                <a:solidFill>
                  <a:srgbClr val="7030A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lang="zh-CN" altLang="en-US" sz="2800" b="1" strike="noStrike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条件：时间常数 </a:t>
            </a:r>
            <a:r>
              <a:rPr lang="en-US" altLang="zh-CN" sz="3200" b="1" strike="noStrike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τ </a:t>
            </a:r>
            <a:r>
              <a:rPr lang="en-US" altLang="zh-CN" sz="2800" b="1" strike="noStrike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≥</a:t>
            </a:r>
            <a:r>
              <a:rPr lang="en-US" altLang="zh-CN" sz="2800" b="1" strike="noStrike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30</a:t>
            </a:r>
            <a:r>
              <a:rPr lang="zh-CN" altLang="en-US" sz="2800" b="1" strike="noStrike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秒</a:t>
            </a:r>
            <a:endParaRPr lang="zh-CN" altLang="en-US" sz="2800" b="1" strike="noStrike" noProof="1" dirty="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9874" name="Rectangle 2"/>
          <p:cNvSpPr/>
          <p:nvPr/>
        </p:nvSpPr>
        <p:spPr>
          <a:xfrm>
            <a:off x="479425" y="3101975"/>
            <a:ext cx="8893175" cy="1598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ts val="3365"/>
              </a:lnSpc>
            </a:pP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） 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R = 30 k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</a:rPr>
              <a:t>Ω		    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</a:rPr>
              <a:t>2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</a:rPr>
              <a:t>   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R = 10 k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charset="-122"/>
              </a:rPr>
              <a:t>Ω	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>
              <a:lnSpc>
                <a:spcPts val="3365"/>
              </a:lnSpc>
            </a:pP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              C = 1000 μF                                C = 3300 μF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 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   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9875" name="左大括号 2"/>
          <p:cNvSpPr/>
          <p:nvPr/>
        </p:nvSpPr>
        <p:spPr>
          <a:xfrm>
            <a:off x="1384300" y="3228975"/>
            <a:ext cx="158750" cy="660400"/>
          </a:xfrm>
          <a:prstGeom prst="leftBrace">
            <a:avLst>
              <a:gd name="adj1" fmla="val 8320"/>
              <a:gd name="adj2" fmla="val 48801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876" name="左大括号 2"/>
          <p:cNvSpPr/>
          <p:nvPr/>
        </p:nvSpPr>
        <p:spPr>
          <a:xfrm>
            <a:off x="5392738" y="3228975"/>
            <a:ext cx="120650" cy="660400"/>
          </a:xfrm>
          <a:prstGeom prst="leftBrace">
            <a:avLst>
              <a:gd name="adj1" fmla="val 7881"/>
              <a:gd name="adj2" fmla="val 48801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9877" name="图片 1" descr="IMG_20171113_1411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363" y="4070350"/>
            <a:ext cx="2427287" cy="251618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9878" name="对象 5"/>
          <p:cNvGraphicFramePr/>
          <p:nvPr/>
        </p:nvGraphicFramePr>
        <p:xfrm>
          <a:off x="5251450" y="4070350"/>
          <a:ext cx="2635250" cy="251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2" imgW="1104900" imgH="1866900" progId="Paint.Picture">
                  <p:embed/>
                </p:oleObj>
              </mc:Choice>
              <mc:Fallback>
                <p:oleObj name="" r:id="rId2" imgW="1104900" imgH="186690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1450" y="4070350"/>
                        <a:ext cx="2635250" cy="2517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内容占位符 2"/>
          <p:cNvSpPr>
            <a:spLocks noGrp="1"/>
          </p:cNvSpPr>
          <p:nvPr>
            <p:ph idx="1"/>
          </p:nvPr>
        </p:nvSpPr>
        <p:spPr>
          <a:xfrm>
            <a:off x="457200" y="612775"/>
            <a:ext cx="8229600" cy="574675"/>
          </a:xfrm>
          <a:noFill/>
          <a:ln>
            <a:noFill/>
          </a:ln>
        </p:spPr>
        <p:txBody>
          <a:bodyPr anchor="t" anchorCtr="0"/>
          <a:p>
            <a:pPr marL="0" indent="0">
              <a:buNone/>
            </a:pPr>
            <a:r>
              <a:rPr lang="zh-CN" altLang="en-US"/>
              <a:t>二、实验考试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8201" name="Rectangle 4"/>
          <p:cNvSpPr>
            <a:spLocks noChangeArrowheads="1"/>
          </p:cNvSpPr>
          <p:nvPr/>
        </p:nvSpPr>
        <p:spPr bwMode="auto">
          <a:xfrm>
            <a:off x="547688" y="1187450"/>
            <a:ext cx="8435975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fontAlgn="base">
              <a:lnSpc>
                <a:spcPct val="120000"/>
              </a:lnSpc>
              <a:buClrTx/>
            </a:pPr>
            <a:r>
              <a:rPr lang="zh-CN" altLang="en-US" sz="3200" b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考试内容</a:t>
            </a:r>
            <a:br>
              <a:rPr lang="zh-CN" altLang="en-US" sz="3200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</a:br>
            <a:br>
              <a:rPr lang="zh-CN" altLang="en-US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zh-CN" altLang="en-US" b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实验二：直流叠加定律</a:t>
            </a:r>
            <a:br>
              <a:rPr lang="zh-CN" altLang="en-US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zh-CN" altLang="en-US" b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实验三：戴维南、诺顿定律</a:t>
            </a:r>
            <a:br>
              <a:rPr lang="zh-CN" altLang="en-US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zh-CN" altLang="en-US" b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实验七：交流阻抗测量</a:t>
            </a:r>
            <a:br>
              <a:rPr lang="zh-CN" altLang="en-US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zh-CN" altLang="en-US" b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实验九：日光灯功率因数的提高</a:t>
            </a:r>
            <a:br>
              <a:rPr lang="zh-CN" altLang="en-US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zh-CN" altLang="en-US" b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实验十：串、并联谐振</a:t>
            </a:r>
            <a:br>
              <a:rPr lang="zh-CN" altLang="en-US" b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zh-CN" altLang="en-US" b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实验十二：三相</a:t>
            </a:r>
            <a:r>
              <a:rPr lang="en-US" altLang="zh-CN" b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Y</a:t>
            </a:r>
            <a:r>
              <a:rPr lang="zh-CN" altLang="en-US" b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、</a:t>
            </a:r>
            <a:r>
              <a:rPr lang="el-GR" altLang="zh-CN" b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Δ</a:t>
            </a:r>
            <a:r>
              <a:rPr lang="zh-CN" altLang="en-US" b="1" strike="noStrike" noProof="1">
                <a:solidFill>
                  <a:srgbClr val="0000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连接</a:t>
            </a:r>
            <a:endParaRPr lang="zh-CN" altLang="en-US" b="1" strike="noStrike" noProof="1">
              <a:solidFill>
                <a:srgbClr val="0000CC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文本框 1"/>
          <p:cNvSpPr txBox="1"/>
          <p:nvPr/>
        </p:nvSpPr>
        <p:spPr>
          <a:xfrm>
            <a:off x="423863" y="774700"/>
            <a:ext cx="8323263" cy="5568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/>
            <a:endParaRPr lang="en-US" altLang="zh-CN" sz="2000" b="1" noProof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endParaRPr lang="en-US" altLang="zh-CN" b="1" noProof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） 测定并描绘零状态响应的</a:t>
            </a:r>
            <a:r>
              <a:rPr lang="en-US" altLang="zh-CN" b="1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ic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=</a:t>
            </a:r>
            <a:r>
              <a:rPr lang="en-US" altLang="zh-CN" b="1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f(t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曲线</a:t>
            </a:r>
            <a:endParaRPr lang="zh-CN" altLang="en-US" noProof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zh-CN" altLang="en-US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　　 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在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t=0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换路时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用计时器开始计时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每隔一定的时间间隔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(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间隔时间自定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),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读记电流表的值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并根据时间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t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和电流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I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的值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逐点描绘出</a:t>
            </a:r>
            <a:r>
              <a:rPr lang="en-US" altLang="zh-CN" b="1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ic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=</a:t>
            </a:r>
            <a:r>
              <a:rPr lang="en-US" altLang="zh-CN" b="1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f(t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曲线。</a:t>
            </a:r>
            <a:endParaRPr lang="zh-CN" altLang="en-US" b="1" noProof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endParaRPr lang="zh-CN" altLang="en-US" b="1" noProof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２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lang="en-US" altLang="zh-CN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测定并描绘零状态响应的</a:t>
            </a:r>
            <a:r>
              <a:rPr lang="en-US" altLang="zh-CN" b="1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Uc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=</a:t>
            </a:r>
            <a:r>
              <a:rPr lang="en-US" altLang="zh-CN" b="1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f(t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曲线</a:t>
            </a:r>
            <a:r>
              <a:rPr lang="zh-CN" altLang="en-US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b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   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在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t=0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换路时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用计时器开始计时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每隔一定的时间间隔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(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间隔时间自定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),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读记电压表的值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并根据时间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t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和电压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U </a:t>
            </a:r>
            <a:endParaRPr lang="en-US" altLang="zh-CN" b="1" noProof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的值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逐点描绘出</a:t>
            </a:r>
            <a:r>
              <a:rPr lang="en-US" altLang="zh-CN" b="1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Uc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=</a:t>
            </a:r>
            <a:r>
              <a:rPr lang="en-US" altLang="zh-CN" b="1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f(t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lang="zh-CN" altLang="en-US" b="1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曲线。</a:t>
            </a:r>
            <a:endParaRPr lang="zh-CN" altLang="en-US" b="1" noProof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endParaRPr lang="zh-CN" altLang="en-US" noProof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/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lang="zh-CN" altLang="en-US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）从零状态响应的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ic=f(t)</a:t>
            </a:r>
            <a:r>
              <a:rPr lang="zh-CN" altLang="en-US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曲线中求时间常数</a:t>
            </a:r>
            <a:r>
              <a:rPr lang="en-US" altLang="zh-CN" b="1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τ</a:t>
            </a:r>
            <a:br>
              <a:rPr lang="en-US" altLang="zh-CN" b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en-US" altLang="zh-CN" b="1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lang="zh-CN" altLang="en-US" b="1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要求</a:t>
            </a:r>
            <a:r>
              <a:rPr lang="en-US" altLang="zh-CN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: </a:t>
            </a:r>
            <a:r>
              <a:rPr lang="zh-CN" altLang="en-US" b="1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用二种以上的方法求时间常数</a:t>
            </a:r>
            <a:r>
              <a:rPr lang="en-US" altLang="zh-CN" b="1" noProof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τ</a:t>
            </a:r>
            <a:br>
              <a:rPr lang="zh-CN" altLang="en-US" b="1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endParaRPr lang="zh-CN" altLang="en-US" b="1" noProof="1">
              <a:solidFill>
                <a:schemeClr val="tx2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21" name="Group 5"/>
          <p:cNvGrpSpPr/>
          <p:nvPr/>
        </p:nvGrpSpPr>
        <p:grpSpPr>
          <a:xfrm>
            <a:off x="-47625" y="898525"/>
            <a:ext cx="8893175" cy="5354638"/>
            <a:chOff x="0" y="527"/>
            <a:chExt cx="5602" cy="3373"/>
          </a:xfrm>
        </p:grpSpPr>
        <p:sp>
          <p:nvSpPr>
            <p:cNvPr id="81922" name="Text Box 6"/>
            <p:cNvSpPr txBox="1"/>
            <p:nvPr/>
          </p:nvSpPr>
          <p:spPr>
            <a:xfrm>
              <a:off x="3560" y="2750"/>
              <a:ext cx="27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t</a:t>
              </a:r>
              <a:endParaRPr lang="en-US" altLang="zh-CN" sz="18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23" name="Text Box 7"/>
            <p:cNvSpPr txBox="1"/>
            <p:nvPr/>
          </p:nvSpPr>
          <p:spPr>
            <a:xfrm>
              <a:off x="0" y="2251"/>
              <a:ext cx="58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600" b="1">
                  <a:latin typeface="Arial" panose="020B0604020202020204" pitchFamily="34" charset="0"/>
                  <a:ea typeface="宋体" panose="02010600030101010101" pitchFamily="2" charset="-122"/>
                </a:rPr>
                <a:t>0.368</a:t>
              </a:r>
              <a:r>
                <a:rPr lang="en-US" altLang="zh-CN" sz="2000" b="1">
                  <a:latin typeface="Arial" panose="020B0604020202020204" pitchFamily="34" charset="0"/>
                  <a:ea typeface="宋体" panose="02010600030101010101" pitchFamily="2" charset="-122"/>
                </a:rPr>
                <a:t>i</a:t>
              </a:r>
              <a:r>
                <a:rPr lang="en-US" altLang="zh-CN" sz="1400" b="1"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lang="en-US" altLang="zh-CN" sz="14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81924" name="Group 8"/>
            <p:cNvGrpSpPr/>
            <p:nvPr/>
          </p:nvGrpSpPr>
          <p:grpSpPr>
            <a:xfrm>
              <a:off x="340" y="709"/>
              <a:ext cx="3175" cy="2362"/>
              <a:chOff x="340" y="709"/>
              <a:chExt cx="3175" cy="2362"/>
            </a:xfrm>
          </p:grpSpPr>
          <p:sp>
            <p:nvSpPr>
              <p:cNvPr id="81925" name="Line 9"/>
              <p:cNvSpPr/>
              <p:nvPr/>
            </p:nvSpPr>
            <p:spPr>
              <a:xfrm>
                <a:off x="567" y="2795"/>
                <a:ext cx="2948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1926" name="Line 10"/>
              <p:cNvSpPr/>
              <p:nvPr/>
            </p:nvSpPr>
            <p:spPr>
              <a:xfrm flipV="1">
                <a:off x="612" y="799"/>
                <a:ext cx="0" cy="204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1927" name="Freeform 11"/>
              <p:cNvSpPr/>
              <p:nvPr/>
            </p:nvSpPr>
            <p:spPr>
              <a:xfrm>
                <a:off x="612" y="1253"/>
                <a:ext cx="2495" cy="14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72" y="680"/>
                  </a:cxn>
                  <a:cxn ang="0">
                    <a:pos x="1043" y="1179"/>
                  </a:cxn>
                  <a:cxn ang="0">
                    <a:pos x="2495" y="1497"/>
                  </a:cxn>
                </a:cxnLst>
                <a:pathLst>
                  <a:path w="2495" h="1497">
                    <a:moveTo>
                      <a:pt x="0" y="0"/>
                    </a:moveTo>
                    <a:cubicBezTo>
                      <a:pt x="49" y="241"/>
                      <a:pt x="98" y="483"/>
                      <a:pt x="272" y="680"/>
                    </a:cubicBezTo>
                    <a:cubicBezTo>
                      <a:pt x="446" y="877"/>
                      <a:pt x="673" y="1043"/>
                      <a:pt x="1043" y="1179"/>
                    </a:cubicBezTo>
                    <a:cubicBezTo>
                      <a:pt x="1413" y="1315"/>
                      <a:pt x="2253" y="1444"/>
                      <a:pt x="2495" y="1497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1928" name="Line 12"/>
              <p:cNvSpPr/>
              <p:nvPr/>
            </p:nvSpPr>
            <p:spPr>
              <a:xfrm>
                <a:off x="612" y="1933"/>
                <a:ext cx="27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lgDash"/>
                <a:miter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1929" name="Line 13"/>
              <p:cNvSpPr/>
              <p:nvPr/>
            </p:nvSpPr>
            <p:spPr>
              <a:xfrm>
                <a:off x="884" y="1933"/>
                <a:ext cx="0" cy="86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lgDash"/>
                <a:miter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1930" name="Line 14"/>
              <p:cNvSpPr/>
              <p:nvPr/>
            </p:nvSpPr>
            <p:spPr>
              <a:xfrm>
                <a:off x="612" y="2160"/>
                <a:ext cx="4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lgDash"/>
                <a:miter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1931" name="Line 15"/>
              <p:cNvSpPr/>
              <p:nvPr/>
            </p:nvSpPr>
            <p:spPr>
              <a:xfrm>
                <a:off x="1111" y="2160"/>
                <a:ext cx="0" cy="63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lgDash"/>
                <a:miter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1932" name="Line 16"/>
              <p:cNvSpPr/>
              <p:nvPr/>
            </p:nvSpPr>
            <p:spPr>
              <a:xfrm>
                <a:off x="612" y="2341"/>
                <a:ext cx="817" cy="0"/>
              </a:xfrm>
              <a:prstGeom prst="line">
                <a:avLst/>
              </a:prstGeom>
              <a:ln w="9525" cap="flat" cmpd="sng">
                <a:solidFill>
                  <a:schemeClr val="tx2"/>
                </a:solidFill>
                <a:prstDash val="lgDash"/>
                <a:miter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1933" name="Line 17"/>
              <p:cNvSpPr/>
              <p:nvPr/>
            </p:nvSpPr>
            <p:spPr>
              <a:xfrm>
                <a:off x="1429" y="2341"/>
                <a:ext cx="0" cy="454"/>
              </a:xfrm>
              <a:prstGeom prst="line">
                <a:avLst/>
              </a:prstGeom>
              <a:ln w="9525" cap="flat" cmpd="sng">
                <a:solidFill>
                  <a:schemeClr val="tx2"/>
                </a:solidFill>
                <a:prstDash val="lgDash"/>
                <a:miter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1934" name="Line 18"/>
              <p:cNvSpPr/>
              <p:nvPr/>
            </p:nvSpPr>
            <p:spPr>
              <a:xfrm>
                <a:off x="1610" y="2423"/>
                <a:ext cx="0" cy="372"/>
              </a:xfrm>
              <a:prstGeom prst="line">
                <a:avLst/>
              </a:prstGeom>
              <a:ln w="9525" cap="flat" cmpd="sng">
                <a:solidFill>
                  <a:srgbClr val="993300"/>
                </a:solidFill>
                <a:prstDash val="solid"/>
                <a:miter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1935" name="Line 19"/>
              <p:cNvSpPr/>
              <p:nvPr/>
            </p:nvSpPr>
            <p:spPr>
              <a:xfrm flipH="1" flipV="1">
                <a:off x="884" y="2069"/>
                <a:ext cx="1452" cy="726"/>
              </a:xfrm>
              <a:prstGeom prst="line">
                <a:avLst/>
              </a:prstGeom>
              <a:ln w="9525" cap="flat" cmpd="sng">
                <a:solidFill>
                  <a:srgbClr val="993300"/>
                </a:solidFill>
                <a:prstDash val="solid"/>
                <a:miter/>
                <a:headEnd type="oval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81936" name="Text Box 20"/>
              <p:cNvSpPr txBox="1"/>
              <p:nvPr/>
            </p:nvSpPr>
            <p:spPr>
              <a:xfrm>
                <a:off x="431" y="2795"/>
                <a:ext cx="27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0</a:t>
                </a:r>
                <a:endPara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37" name="Text Box 21"/>
              <p:cNvSpPr txBox="1"/>
              <p:nvPr/>
            </p:nvSpPr>
            <p:spPr>
              <a:xfrm>
                <a:off x="385" y="709"/>
                <a:ext cx="27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endPara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38" name="Text Box 22"/>
              <p:cNvSpPr txBox="1"/>
              <p:nvPr/>
            </p:nvSpPr>
            <p:spPr>
              <a:xfrm>
                <a:off x="340" y="1842"/>
                <a:ext cx="27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1400" b="1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en-US" altLang="zh-CN" sz="14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39" name="Text Box 23"/>
              <p:cNvSpPr txBox="1"/>
              <p:nvPr/>
            </p:nvSpPr>
            <p:spPr>
              <a:xfrm>
                <a:off x="340" y="2069"/>
                <a:ext cx="27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1400" b="1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endParaRPr lang="en-US" altLang="zh-CN" sz="14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40" name="Text Box 24"/>
              <p:cNvSpPr txBox="1"/>
              <p:nvPr/>
            </p:nvSpPr>
            <p:spPr>
              <a:xfrm>
                <a:off x="748" y="2840"/>
                <a:ext cx="27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t</a:t>
                </a:r>
                <a:r>
                  <a:rPr lang="en-US" altLang="zh-CN" sz="1400" b="1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endParaRPr lang="en-US" altLang="zh-CN" sz="14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41" name="Text Box 25"/>
              <p:cNvSpPr txBox="1"/>
              <p:nvPr/>
            </p:nvSpPr>
            <p:spPr>
              <a:xfrm>
                <a:off x="975" y="2840"/>
                <a:ext cx="27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t</a:t>
                </a:r>
                <a:r>
                  <a:rPr lang="en-US" altLang="zh-CN" sz="1400" b="1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endParaRPr lang="en-US" altLang="zh-CN" sz="14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42" name="Text Box 26"/>
              <p:cNvSpPr txBox="1"/>
              <p:nvPr/>
            </p:nvSpPr>
            <p:spPr>
              <a:xfrm>
                <a:off x="1292" y="2795"/>
                <a:ext cx="27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l-GR" altLang="zh-CN" sz="1800" b="1" dirty="0">
                    <a:latin typeface="Batang" pitchFamily="18" charset="-127"/>
                    <a:ea typeface="Batang" pitchFamily="18" charset="-127"/>
                  </a:rPr>
                  <a:t>τ</a:t>
                </a:r>
                <a:endParaRPr lang="el-GR" altLang="zh-CN" sz="1400" b="1" dirty="0">
                  <a:latin typeface="Batang" pitchFamily="18" charset="-127"/>
                  <a:ea typeface="Batang" pitchFamily="18" charset="-127"/>
                </a:endParaRPr>
              </a:p>
            </p:txBody>
          </p:sp>
          <p:sp>
            <p:nvSpPr>
              <p:cNvPr id="81943" name="Text Box 27"/>
              <p:cNvSpPr txBox="1"/>
              <p:nvPr/>
            </p:nvSpPr>
            <p:spPr>
              <a:xfrm>
                <a:off x="884" y="1706"/>
                <a:ext cx="1316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P(t</a:t>
                </a:r>
                <a:r>
                  <a:rPr lang="en-US" altLang="zh-CN" sz="1400" b="1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, i</a:t>
                </a:r>
                <a:r>
                  <a:rPr lang="en-US" altLang="zh-CN" sz="1400" b="1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)</a:t>
                </a:r>
                <a:endPara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44" name="Text Box 28"/>
              <p:cNvSpPr txBox="1"/>
              <p:nvPr/>
            </p:nvSpPr>
            <p:spPr>
              <a:xfrm>
                <a:off x="1156" y="1933"/>
                <a:ext cx="1316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Q(t</a:t>
                </a:r>
                <a:r>
                  <a:rPr lang="en-US" altLang="zh-CN" sz="1400" b="1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, i</a:t>
                </a:r>
                <a:r>
                  <a:rPr lang="en-US" altLang="zh-CN" sz="1400" b="1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1800" b="1">
                    <a:latin typeface="Arial" panose="020B0604020202020204" pitchFamily="34" charset="0"/>
                    <a:ea typeface="宋体" panose="02010600030101010101" pitchFamily="2" charset="-122"/>
                  </a:rPr>
                  <a:t>)</a:t>
                </a:r>
                <a:endPara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45" name="Text Box 29"/>
              <p:cNvSpPr txBox="1"/>
              <p:nvPr/>
            </p:nvSpPr>
            <p:spPr>
              <a:xfrm>
                <a:off x="1610" y="2251"/>
                <a:ext cx="27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9933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D</a:t>
                </a:r>
                <a:endParaRPr lang="en-US" altLang="zh-CN" sz="1800" b="1">
                  <a:solidFill>
                    <a:srgbClr val="9933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46" name="Text Box 30"/>
              <p:cNvSpPr txBox="1"/>
              <p:nvPr/>
            </p:nvSpPr>
            <p:spPr>
              <a:xfrm>
                <a:off x="1565" y="2840"/>
                <a:ext cx="27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9933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E</a:t>
                </a:r>
                <a:endParaRPr lang="en-US" altLang="zh-CN" sz="1800" b="1">
                  <a:solidFill>
                    <a:srgbClr val="9933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47" name="Text Box 31"/>
              <p:cNvSpPr txBox="1"/>
              <p:nvPr/>
            </p:nvSpPr>
            <p:spPr>
              <a:xfrm>
                <a:off x="2245" y="2840"/>
                <a:ext cx="27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rgbClr val="9933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F</a:t>
                </a:r>
                <a:endParaRPr lang="en-US" altLang="zh-CN" sz="1800" b="1">
                  <a:solidFill>
                    <a:srgbClr val="9933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948" name="Freeform 32"/>
              <p:cNvSpPr/>
              <p:nvPr/>
            </p:nvSpPr>
            <p:spPr>
              <a:xfrm>
                <a:off x="1965" y="2659"/>
                <a:ext cx="99" cy="136"/>
              </a:xfrm>
              <a:custGeom>
                <a:avLst/>
                <a:gdLst/>
                <a:ahLst/>
                <a:cxnLst>
                  <a:cxn ang="0">
                    <a:pos x="99" y="0"/>
                  </a:cxn>
                  <a:cxn ang="0">
                    <a:pos x="8" y="45"/>
                  </a:cxn>
                  <a:cxn ang="0">
                    <a:pos x="53" y="136"/>
                  </a:cxn>
                </a:cxnLst>
                <a:pathLst>
                  <a:path w="99" h="136">
                    <a:moveTo>
                      <a:pt x="99" y="0"/>
                    </a:moveTo>
                    <a:cubicBezTo>
                      <a:pt x="57" y="11"/>
                      <a:pt x="16" y="22"/>
                      <a:pt x="8" y="45"/>
                    </a:cubicBezTo>
                    <a:cubicBezTo>
                      <a:pt x="0" y="68"/>
                      <a:pt x="46" y="128"/>
                      <a:pt x="53" y="136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triangle" w="med" len="med"/>
                <a:tailEnd type="triangl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1949" name="Text Box 33"/>
              <p:cNvSpPr txBox="1"/>
              <p:nvPr/>
            </p:nvSpPr>
            <p:spPr>
              <a:xfrm>
                <a:off x="1746" y="2609"/>
                <a:ext cx="227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l-GR" altLang="zh-CN" sz="1800" b="1" dirty="0">
                    <a:latin typeface="Arial" panose="020B0604020202020204" pitchFamily="34" charset="0"/>
                    <a:ea typeface="宋体" panose="02010600030101010101" pitchFamily="2" charset="-122"/>
                  </a:rPr>
                  <a:t>α</a:t>
                </a:r>
                <a:endParaRPr lang="el-GR" altLang="zh-CN" sz="1800" b="1" dirty="0">
                  <a:latin typeface="Arial" panose="020B0604020202020204" pitchFamily="34" charset="0"/>
                  <a:ea typeface="+mn-ea"/>
                </a:endParaRPr>
              </a:p>
            </p:txBody>
          </p:sp>
        </p:grpSp>
        <p:sp>
          <p:nvSpPr>
            <p:cNvPr id="81950" name="Text Box 34"/>
            <p:cNvSpPr txBox="1"/>
            <p:nvPr/>
          </p:nvSpPr>
          <p:spPr>
            <a:xfrm>
              <a:off x="2880" y="527"/>
              <a:ext cx="2722" cy="337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1800" b="1" dirty="0">
                  <a:latin typeface="楷体_GB2312" pitchFamily="49" charset="-122"/>
                  <a:ea typeface="楷体_GB2312" pitchFamily="49" charset="-122"/>
                </a:rPr>
                <a:t>方法</a:t>
              </a:r>
              <a:r>
                <a:rPr lang="en-US" altLang="zh-CN" sz="1800" b="1"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lang="zh-CN" altLang="en-US" sz="1800" b="1" dirty="0">
                  <a:latin typeface="楷体_GB2312" pitchFamily="49" charset="-122"/>
                  <a:ea typeface="楷体_GB2312" pitchFamily="49" charset="-122"/>
                </a:rPr>
                <a:t>：</a:t>
              </a:r>
              <a:r>
                <a:rPr lang="en-US" altLang="zh-CN" sz="1800" b="1">
                  <a:latin typeface="楷体_GB2312" pitchFamily="49" charset="-122"/>
                  <a:ea typeface="楷体_GB2312" pitchFamily="49" charset="-122"/>
                </a:rPr>
                <a:t>P</a:t>
              </a:r>
              <a:r>
                <a:rPr lang="zh-CN" altLang="en-US" sz="1800" b="1" dirty="0">
                  <a:latin typeface="楷体_GB2312" pitchFamily="49" charset="-122"/>
                  <a:ea typeface="楷体_GB2312" pitchFamily="49" charset="-122"/>
                </a:rPr>
                <a:t>、</a:t>
              </a:r>
              <a:r>
                <a:rPr lang="en-US" altLang="zh-CN" sz="1800" b="1">
                  <a:latin typeface="楷体_GB2312" pitchFamily="49" charset="-122"/>
                  <a:ea typeface="楷体_GB2312" pitchFamily="49" charset="-122"/>
                </a:rPr>
                <a:t>Q</a:t>
              </a:r>
              <a:r>
                <a:rPr lang="zh-CN" altLang="en-US" sz="1800" b="1" dirty="0">
                  <a:latin typeface="楷体_GB2312" pitchFamily="49" charset="-122"/>
                  <a:ea typeface="楷体_GB2312" pitchFamily="49" charset="-122"/>
                </a:rPr>
                <a:t>二点均满足：</a:t>
              </a: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1800" b="1" dirty="0">
                  <a:latin typeface="楷体_GB2312" pitchFamily="49" charset="-122"/>
                  <a:ea typeface="楷体_GB2312" pitchFamily="49" charset="-122"/>
                </a:rPr>
                <a:t>       所以</a:t>
              </a: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1800" b="1" dirty="0">
                  <a:latin typeface="楷体_GB2312" pitchFamily="49" charset="-122"/>
                  <a:ea typeface="楷体_GB2312" pitchFamily="49" charset="-122"/>
                </a:rPr>
                <a:t>方法</a:t>
              </a:r>
              <a:r>
                <a:rPr lang="en-US" altLang="zh-CN" sz="1800" b="1">
                  <a:latin typeface="楷体_GB2312" pitchFamily="49" charset="-122"/>
                  <a:ea typeface="楷体_GB2312" pitchFamily="49" charset="-122"/>
                </a:rPr>
                <a:t>2</a:t>
              </a:r>
              <a:r>
                <a:rPr lang="zh-CN" altLang="en-US" sz="1800" b="1" dirty="0">
                  <a:latin typeface="楷体_GB2312" pitchFamily="49" charset="-122"/>
                  <a:ea typeface="楷体_GB2312" pitchFamily="49" charset="-122"/>
                </a:rPr>
                <a:t>： </a:t>
              </a: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1800" b="1" dirty="0">
                  <a:latin typeface="楷体_GB2312" pitchFamily="49" charset="-122"/>
                  <a:ea typeface="楷体_GB2312" pitchFamily="49" charset="-122"/>
                </a:rPr>
                <a:t>方法</a:t>
              </a:r>
              <a:r>
                <a:rPr lang="en-US" altLang="zh-CN" sz="1800" b="1">
                  <a:latin typeface="楷体_GB2312" pitchFamily="49" charset="-122"/>
                  <a:ea typeface="楷体_GB2312" pitchFamily="49" charset="-122"/>
                </a:rPr>
                <a:t>3</a:t>
              </a:r>
              <a:r>
                <a:rPr lang="zh-CN" altLang="en-US" sz="1800" b="1" dirty="0">
                  <a:latin typeface="楷体_GB2312" pitchFamily="49" charset="-122"/>
                  <a:ea typeface="楷体_GB2312" pitchFamily="49" charset="-122"/>
                </a:rPr>
                <a:t>：</a:t>
              </a: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endParaRPr lang="zh-CN" altLang="en-US" sz="18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81951" name="Object 35"/>
            <p:cNvGraphicFramePr/>
            <p:nvPr/>
          </p:nvGraphicFramePr>
          <p:xfrm>
            <a:off x="4007" y="1421"/>
            <a:ext cx="887" cy="7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1" imgW="637540" imgH="624840" progId="Equation.DSMT4">
                    <p:embed/>
                  </p:oleObj>
                </mc:Choice>
                <mc:Fallback>
                  <p:oleObj name="" r:id="rId1" imgW="637540" imgH="624840" progId="Equation.DSMT4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007" y="1421"/>
                          <a:ext cx="887" cy="7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52" name="Object 36"/>
            <p:cNvGraphicFramePr/>
            <p:nvPr/>
          </p:nvGraphicFramePr>
          <p:xfrm>
            <a:off x="3416" y="860"/>
            <a:ext cx="817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3" imgW="650875" imgH="421005" progId="Equation.DSMT4">
                    <p:embed/>
                  </p:oleObj>
                </mc:Choice>
                <mc:Fallback>
                  <p:oleObj name="" r:id="rId3" imgW="650875" imgH="421005" progId="Equation.DSMT4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416" y="860"/>
                          <a:ext cx="817" cy="5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53" name="Object 37"/>
            <p:cNvGraphicFramePr/>
            <p:nvPr/>
          </p:nvGraphicFramePr>
          <p:xfrm>
            <a:off x="3606" y="2270"/>
            <a:ext cx="1451" cy="5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5" imgW="1211580" imgH="586740" progId="Equation.DSMT4">
                    <p:embed/>
                  </p:oleObj>
                </mc:Choice>
                <mc:Fallback>
                  <p:oleObj name="" r:id="rId5" imgW="1211580" imgH="586740" progId="Equation.DSMT4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06" y="2270"/>
                          <a:ext cx="1451" cy="5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54" name="Object 38"/>
            <p:cNvGraphicFramePr/>
            <p:nvPr/>
          </p:nvGraphicFramePr>
          <p:xfrm>
            <a:off x="3606" y="3262"/>
            <a:ext cx="1950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7" imgW="1955165" imgH="393700" progId="Equation.DSMT4">
                    <p:embed/>
                  </p:oleObj>
                </mc:Choice>
                <mc:Fallback>
                  <p:oleObj name="" r:id="rId7" imgW="1955165" imgH="393700" progId="Equation.DSMT4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606" y="3262"/>
                          <a:ext cx="1950" cy="4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6" name="Rectangle 4"/>
          <p:cNvSpPr>
            <a:spLocks noRot="1" noChangeArrowheads="1"/>
          </p:cNvSpPr>
          <p:nvPr/>
        </p:nvSpPr>
        <p:spPr bwMode="auto">
          <a:xfrm>
            <a:off x="0" y="665163"/>
            <a:ext cx="9144000" cy="61928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p>
            <a:pPr marL="609600" indent="-609600" eaLnBrk="0" fontAlgn="base" hangingPunct="0">
              <a:lnSpc>
                <a:spcPct val="110000"/>
              </a:lnSpc>
              <a:spcBef>
                <a:spcPct val="20000"/>
              </a:spcBef>
            </a:pPr>
            <a:r>
              <a:rPr lang="en-US" altLang="zh-CN" sz="500" strike="noStrike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altLang="zh-CN" b="1" strike="noStrike" noProof="1">
                <a:latin typeface="楷体_GB2312" pitchFamily="49" charset="-122"/>
                <a:ea typeface="楷体_GB2312" pitchFamily="49" charset="-122"/>
                <a:cs typeface="+mn-cs"/>
              </a:rPr>
              <a:t>2. </a:t>
            </a:r>
            <a:r>
              <a:rPr lang="zh-CN" altLang="en-US" b="1" strike="noStrike" noProof="1" dirty="0">
                <a:latin typeface="楷体_GB2312" pitchFamily="49" charset="-122"/>
                <a:ea typeface="楷体_GB2312" pitchFamily="49" charset="-122"/>
                <a:cs typeface="+mn-cs"/>
              </a:rPr>
              <a:t>测定</a:t>
            </a:r>
            <a:r>
              <a:rPr lang="en-US" altLang="zh-CN" b="1" strike="noStrike" noProof="1">
                <a:latin typeface="楷体_GB2312" pitchFamily="49" charset="-122"/>
                <a:ea typeface="楷体_GB2312" pitchFamily="49" charset="-122"/>
                <a:cs typeface="+mn-cs"/>
              </a:rPr>
              <a:t>RC</a:t>
            </a:r>
            <a:r>
              <a:rPr lang="zh-CN" altLang="en-US" b="1" strike="noStrike" noProof="1" dirty="0">
                <a:latin typeface="楷体_GB2312" pitchFamily="49" charset="-122"/>
                <a:ea typeface="楷体_GB2312" pitchFamily="49" charset="-122"/>
                <a:cs typeface="+mn-cs"/>
              </a:rPr>
              <a:t>一阶电路的零输入响应</a:t>
            </a:r>
            <a:endParaRPr lang="zh-CN" altLang="en-US" b="1" strike="noStrike" noProof="1" dirty="0">
              <a:latin typeface="楷体_GB2312" pitchFamily="49" charset="-122"/>
              <a:ea typeface="楷体_GB2312" pitchFamily="49" charset="-122"/>
            </a:endParaRPr>
          </a:p>
          <a:p>
            <a:pPr marL="609600" indent="-609600" eaLnBrk="0" fontAlgn="base" hangingPunct="0">
              <a:lnSpc>
                <a:spcPct val="110000"/>
              </a:lnSpc>
              <a:spcBef>
                <a:spcPct val="20000"/>
              </a:spcBef>
            </a:pPr>
            <a:r>
              <a:rPr lang="zh-CN" altLang="en-US" sz="1800" b="1" strike="noStrike" noProof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    </a:t>
            </a:r>
            <a:r>
              <a:rPr lang="zh-CN" altLang="en-US" sz="2000" b="1" strike="noStrike" noProof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零输入响应：指外施激励为零，仅由动态元件的初始储能引起的响应。</a:t>
            </a:r>
            <a:endParaRPr lang="zh-CN" altLang="en-US" sz="2000" b="1" strike="noStrike" noProof="1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 eaLnBrk="0" fontAlgn="base" hangingPunct="0">
              <a:lnSpc>
                <a:spcPct val="110000"/>
              </a:lnSpc>
              <a:spcBef>
                <a:spcPct val="20000"/>
              </a:spcBef>
            </a:pP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34" charset="0"/>
                <a:ea typeface="楷体_GB2312" pitchFamily="49" charset="-122"/>
                <a:cs typeface="+mn-cs"/>
              </a:rPr>
              <a:t>            设计一个</a:t>
            </a:r>
            <a:r>
              <a:rPr lang="en-US" altLang="zh-CN" sz="20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34" charset="0"/>
                <a:ea typeface="楷体_GB2312" pitchFamily="49" charset="-122"/>
                <a:cs typeface="+mn-cs"/>
              </a:rPr>
              <a:t>RC</a:t>
            </a: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34" charset="0"/>
                <a:ea typeface="楷体_GB2312" pitchFamily="49" charset="-122"/>
                <a:cs typeface="+mn-cs"/>
              </a:rPr>
              <a:t>一阶电路，测定它的</a:t>
            </a: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零输入响应。条件</a:t>
            </a:r>
            <a:r>
              <a:rPr lang="en-US" altLang="zh-CN" sz="20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τ</a:t>
            </a: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34" charset="0"/>
                <a:ea typeface="楷体_GB2312" pitchFamily="49" charset="-122"/>
                <a:cs typeface="+mn-cs"/>
              </a:rPr>
              <a:t>足够大（≥</a:t>
            </a:r>
            <a:r>
              <a:rPr lang="en-US" altLang="zh-CN" sz="20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34" charset="0"/>
                <a:ea typeface="楷体_GB2312" pitchFamily="49" charset="-122"/>
                <a:cs typeface="+mn-cs"/>
              </a:rPr>
              <a:t>30</a:t>
            </a: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34" charset="0"/>
                <a:ea typeface="楷体_GB2312" pitchFamily="49" charset="-122"/>
                <a:cs typeface="+mn-cs"/>
              </a:rPr>
              <a:t>秒）。用普通的电工仪表逐点</a:t>
            </a:r>
            <a:r>
              <a:rPr lang="en-US" altLang="zh-CN" sz="20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34" charset="0"/>
                <a:ea typeface="楷体_GB2312" pitchFamily="49" charset="-122"/>
                <a:cs typeface="+mn-cs"/>
              </a:rPr>
              <a:t>(</a:t>
            </a: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34" charset="0"/>
                <a:ea typeface="楷体_GB2312" pitchFamily="49" charset="-122"/>
                <a:cs typeface="+mn-cs"/>
              </a:rPr>
              <a:t>时间</a:t>
            </a:r>
            <a:r>
              <a:rPr lang="en-US" altLang="zh-CN" sz="20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34" charset="0"/>
                <a:ea typeface="楷体_GB2312" pitchFamily="49" charset="-122"/>
                <a:cs typeface="+mn-cs"/>
              </a:rPr>
              <a:t>)</a:t>
            </a:r>
            <a:r>
              <a:rPr lang="zh-CN" altLang="en-US" sz="2000" b="1" strike="noStrike" noProof="1" dirty="0">
                <a:effectLst>
                  <a:outerShdw blurRad="38100" dist="38100" dir="2700000">
                    <a:srgbClr val="C0C0C0"/>
                  </a:outerShdw>
                </a:effectLst>
                <a:latin typeface="Calibri" panose="020F0502020204030204" pitchFamily="34" charset="0"/>
                <a:ea typeface="楷体_GB2312" pitchFamily="49" charset="-122"/>
                <a:cs typeface="+mn-cs"/>
              </a:rPr>
              <a:t>测量电路在换路后各时刻的电流、电压值。</a:t>
            </a:r>
            <a:endParaRPr lang="zh-CN" altLang="en-US" sz="2000" b="1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34" charset="0"/>
              <a:ea typeface="楷体_GB2312" pitchFamily="49" charset="-122"/>
            </a:endParaRPr>
          </a:p>
          <a:p>
            <a:pPr marL="609600" indent="-609600" eaLnBrk="0" fontAlgn="base" hangingPunct="0">
              <a:lnSpc>
                <a:spcPct val="110000"/>
              </a:lnSpc>
              <a:spcBef>
                <a:spcPct val="20000"/>
              </a:spcBef>
            </a:pPr>
            <a:endParaRPr lang="zh-CN" altLang="en-US" sz="2000" b="1" strike="noStrike" noProof="1" dirty="0"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34" charset="0"/>
              <a:ea typeface="楷体_GB2312" pitchFamily="49" charset="-122"/>
            </a:endParaRPr>
          </a:p>
          <a:p>
            <a:pPr marL="609600" indent="-609600" eaLnBrk="0" fontAlgn="base" hangingPunct="0">
              <a:lnSpc>
                <a:spcPct val="80000"/>
              </a:lnSpc>
              <a:spcBef>
                <a:spcPct val="20000"/>
              </a:spcBef>
            </a:pPr>
            <a:r>
              <a:rPr lang="zh-CN" altLang="en-US" sz="1600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   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1)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测定并描绘零</a:t>
            </a:r>
            <a:r>
              <a:rPr lang="zh-CN" altLang="en-US" strike="noStrike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输入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响应的</a:t>
            </a:r>
            <a:r>
              <a:rPr lang="en-US" altLang="zh-CN" b="1" i="1" strike="noStrike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ic</a:t>
            </a:r>
            <a:r>
              <a:rPr lang="en-US" altLang="zh-CN" b="1" i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=</a:t>
            </a:r>
            <a:r>
              <a:rPr lang="en-US" altLang="zh-CN" b="1" i="1" strike="noStrike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f(t</a:t>
            </a:r>
            <a:r>
              <a:rPr lang="en-US" altLang="zh-CN" b="1" i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曲线</a:t>
            </a:r>
            <a:r>
              <a:rPr lang="zh-CN" altLang="en-US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； </a:t>
            </a:r>
            <a:endParaRPr lang="zh-CN" altLang="en-US" strike="noStrike" noProof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 eaLnBrk="0" fontAlgn="base" hangingPunct="0">
              <a:lnSpc>
                <a:spcPct val="80000"/>
              </a:lnSpc>
              <a:spcBef>
                <a:spcPct val="20000"/>
              </a:spcBef>
            </a:pPr>
            <a:r>
              <a:rPr lang="zh-CN" altLang="en-US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　　   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在</a:t>
            </a:r>
            <a:r>
              <a:rPr lang="en-US" altLang="zh-CN" b="1" i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t= 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0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换路时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用计时器开始计时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每隔一定的时间间隔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(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间隔时间自定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),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读记电流表的值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并根据时间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t 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和电流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I 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的值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逐点描绘出</a:t>
            </a:r>
            <a:r>
              <a:rPr lang="en-US" altLang="zh-CN" b="1" i="1" strike="noStrike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ic</a:t>
            </a:r>
            <a:r>
              <a:rPr lang="en-US" altLang="zh-CN" b="1" i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=</a:t>
            </a:r>
            <a:r>
              <a:rPr lang="en-US" altLang="zh-CN" b="1" i="1" strike="noStrike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f(t</a:t>
            </a:r>
            <a:r>
              <a:rPr lang="en-US" altLang="zh-CN" b="1" i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曲线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.</a:t>
            </a:r>
            <a:endParaRPr lang="en-US" altLang="zh-CN" b="1" strike="noStrike" noProof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 eaLnBrk="0" fontAlgn="base" hangingPunct="0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b="1" strike="noStrike" noProof="1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09600" indent="-609600" eaLnBrk="0" fontAlgn="base" hangingPunct="0">
              <a:lnSpc>
                <a:spcPct val="80000"/>
              </a:lnSpc>
              <a:spcBef>
                <a:spcPct val="20000"/>
              </a:spcBef>
            </a:pP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 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２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lang="en-US" altLang="zh-CN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测定并描绘零</a:t>
            </a:r>
            <a:r>
              <a:rPr lang="zh-CN" altLang="en-US" strike="noStrike" noProof="1" dirty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输入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响应的</a:t>
            </a:r>
            <a:r>
              <a:rPr lang="en-US" altLang="zh-CN" b="1" i="1" strike="noStrike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Uc</a:t>
            </a:r>
            <a:r>
              <a:rPr lang="en-US" altLang="zh-CN" b="1" i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=</a:t>
            </a:r>
            <a:r>
              <a:rPr lang="en-US" altLang="zh-CN" b="1" i="1" strike="noStrike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f(t</a:t>
            </a:r>
            <a:r>
              <a:rPr lang="en-US" altLang="zh-CN" b="1" i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曲线</a:t>
            </a:r>
            <a:r>
              <a:rPr lang="zh-CN" altLang="en-US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； </a:t>
            </a:r>
            <a:b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在</a:t>
            </a:r>
            <a:r>
              <a:rPr lang="en-US" altLang="zh-CN" b="1" i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t=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0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换路时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用计时器开始计时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每隔一定的时间间隔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(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间隔时间自定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),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读记电压表的值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并根据时间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t 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和电压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U 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的值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,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逐点描绘出</a:t>
            </a:r>
            <a:r>
              <a:rPr lang="en-US" altLang="zh-CN" b="1" i="1" strike="noStrike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Uc</a:t>
            </a:r>
            <a:r>
              <a:rPr lang="en-US" altLang="zh-CN" b="1" i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=</a:t>
            </a:r>
            <a:r>
              <a:rPr lang="en-US" altLang="zh-CN" b="1" i="1" strike="noStrike" noProof="1" err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f(t</a:t>
            </a:r>
            <a:r>
              <a:rPr lang="en-US" altLang="zh-CN" b="1" i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)</a:t>
            </a:r>
            <a:r>
              <a:rPr lang="zh-CN" altLang="en-US" b="1" strike="noStrike" noProof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曲线</a:t>
            </a:r>
            <a:r>
              <a:rPr lang="en-US" altLang="zh-CN" b="1" strike="noStrike" noProof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.</a:t>
            </a:r>
            <a:endParaRPr lang="en-US" altLang="zh-CN" strike="noStrike" noProof="1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4"/>
          <p:cNvSpPr/>
          <p:nvPr/>
        </p:nvSpPr>
        <p:spPr>
          <a:xfrm>
            <a:off x="0" y="620713"/>
            <a:ext cx="9144000" cy="5829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 sz="3200" dirty="0">
                <a:latin typeface="楷体_GB2312" pitchFamily="49" charset="-122"/>
                <a:ea typeface="楷体_GB2312" pitchFamily="49" charset="-122"/>
              </a:rPr>
              <a:t>观察</a:t>
            </a:r>
            <a:r>
              <a:rPr lang="en-US" altLang="zh-CN" sz="3200">
                <a:latin typeface="楷体_GB2312" pitchFamily="49" charset="-122"/>
                <a:ea typeface="楷体_GB2312" pitchFamily="49" charset="-122"/>
              </a:rPr>
              <a:t>RL</a:t>
            </a:r>
            <a:r>
              <a:rPr lang="zh-CN" altLang="en-US" sz="3200" dirty="0">
                <a:latin typeface="楷体_GB2312" pitchFamily="49" charset="-122"/>
                <a:ea typeface="楷体_GB2312" pitchFamily="49" charset="-122"/>
              </a:rPr>
              <a:t>一阶电路在周期方波作用下的响应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）自拟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RL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串联电路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要求：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L=100mH,R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在几百欧姆左右。  </a:t>
            </a:r>
            <a:endParaRPr lang="zh-CN" altLang="en-US" sz="2800" b="1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）用示波器观察响应。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）改变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或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参数后观察波形的变化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了解时间常数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τ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对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波形的影响。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4)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定性描绘出各响应的波形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   注意：电源用函数电源的周期方波，</a:t>
            </a:r>
            <a:endParaRPr lang="zh-CN" altLang="en-US" sz="2800" b="1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         方波输出：</a:t>
            </a:r>
            <a:r>
              <a:rPr lang="en-US" altLang="zh-CN" sz="28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Up-p =4V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左右，</a:t>
            </a:r>
            <a:r>
              <a:rPr lang="en-US" altLang="zh-CN" sz="28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f=1000Hz</a:t>
            </a:r>
            <a:r>
              <a:rPr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左右。</a:t>
            </a:r>
            <a:endParaRPr lang="zh-CN" altLang="en-US" sz="32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</a:pPr>
            <a:endParaRPr lang="zh-CN" altLang="en-US" sz="3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0" name="AutoShape 5">
            <a:hlinkClick r:id="rId1" action="ppaction://hlinksldjump"/>
          </p:cNvPr>
          <p:cNvSpPr/>
          <p:nvPr/>
        </p:nvSpPr>
        <p:spPr>
          <a:xfrm>
            <a:off x="7235825" y="5805488"/>
            <a:ext cx="1439863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4993" name="Group 53"/>
          <p:cNvGrpSpPr/>
          <p:nvPr/>
        </p:nvGrpSpPr>
        <p:grpSpPr>
          <a:xfrm>
            <a:off x="250825" y="1700213"/>
            <a:ext cx="4122738" cy="2952750"/>
            <a:chOff x="158" y="1071"/>
            <a:chExt cx="2597" cy="1860"/>
          </a:xfrm>
        </p:grpSpPr>
        <p:sp>
          <p:nvSpPr>
            <p:cNvPr id="84994" name="Oval 5"/>
            <p:cNvSpPr/>
            <p:nvPr/>
          </p:nvSpPr>
          <p:spPr>
            <a:xfrm>
              <a:off x="385" y="1979"/>
              <a:ext cx="363" cy="318"/>
            </a:xfrm>
            <a:prstGeom prst="ellipse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995" name="Rectangle 4"/>
            <p:cNvSpPr/>
            <p:nvPr/>
          </p:nvSpPr>
          <p:spPr>
            <a:xfrm>
              <a:off x="567" y="1434"/>
              <a:ext cx="2041" cy="1497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996" name="Oval 6"/>
            <p:cNvSpPr/>
            <p:nvPr/>
          </p:nvSpPr>
          <p:spPr>
            <a:xfrm>
              <a:off x="793" y="1269"/>
              <a:ext cx="363" cy="318"/>
            </a:xfrm>
            <a:prstGeom prst="ellipse">
              <a:avLst/>
            </a:prstGeom>
            <a:solidFill>
              <a:srgbClr val="33CC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997" name="Rectangle 7"/>
            <p:cNvSpPr/>
            <p:nvPr/>
          </p:nvSpPr>
          <p:spPr>
            <a:xfrm>
              <a:off x="1439" y="1352"/>
              <a:ext cx="363" cy="136"/>
            </a:xfrm>
            <a:prstGeom prst="rect">
              <a:avLst/>
            </a:prstGeom>
            <a:solidFill>
              <a:srgbClr val="15EBD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998" name="Line 8"/>
            <p:cNvSpPr/>
            <p:nvPr/>
          </p:nvSpPr>
          <p:spPr>
            <a:xfrm>
              <a:off x="2064" y="1434"/>
              <a:ext cx="0" cy="149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oval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4999" name="Rectangle 12"/>
            <p:cNvSpPr/>
            <p:nvPr/>
          </p:nvSpPr>
          <p:spPr>
            <a:xfrm>
              <a:off x="1973" y="2115"/>
              <a:ext cx="181" cy="9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5000" name="Group 11"/>
            <p:cNvGrpSpPr/>
            <p:nvPr/>
          </p:nvGrpSpPr>
          <p:grpSpPr>
            <a:xfrm>
              <a:off x="1949" y="2069"/>
              <a:ext cx="227" cy="137"/>
              <a:chOff x="3651" y="2341"/>
              <a:chExt cx="227" cy="137"/>
            </a:xfrm>
          </p:grpSpPr>
          <p:sp>
            <p:nvSpPr>
              <p:cNvPr id="85001" name="Rectangle 9"/>
              <p:cNvSpPr/>
              <p:nvPr/>
            </p:nvSpPr>
            <p:spPr>
              <a:xfrm>
                <a:off x="3651" y="2341"/>
                <a:ext cx="227" cy="46"/>
              </a:xfrm>
              <a:prstGeom prst="rect">
                <a:avLst/>
              </a:prstGeom>
              <a:solidFill>
                <a:srgbClr val="FFFF66"/>
              </a:solidFill>
              <a:ln w="9525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002" name="Line 10"/>
              <p:cNvSpPr/>
              <p:nvPr/>
            </p:nvSpPr>
            <p:spPr>
              <a:xfrm>
                <a:off x="3651" y="2478"/>
                <a:ext cx="227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85003" name="Rectangle 13"/>
            <p:cNvSpPr/>
            <p:nvPr/>
          </p:nvSpPr>
          <p:spPr>
            <a:xfrm>
              <a:off x="2562" y="2024"/>
              <a:ext cx="91" cy="227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4" name="Line 14"/>
            <p:cNvSpPr/>
            <p:nvPr/>
          </p:nvSpPr>
          <p:spPr>
            <a:xfrm>
              <a:off x="2608" y="2024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oval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5005" name="Line 15"/>
            <p:cNvSpPr/>
            <p:nvPr/>
          </p:nvSpPr>
          <p:spPr>
            <a:xfrm flipV="1">
              <a:off x="2608" y="1888"/>
              <a:ext cx="136" cy="36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oval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5006" name="Text Box 16"/>
            <p:cNvSpPr txBox="1"/>
            <p:nvPr/>
          </p:nvSpPr>
          <p:spPr>
            <a:xfrm>
              <a:off x="807" y="1298"/>
              <a:ext cx="40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err="1">
                  <a:latin typeface="Times New Roman" panose="02020603050405020304" pitchFamily="18" charset="0"/>
                  <a:ea typeface="宋体" panose="02010600030101010101" pitchFamily="2" charset="-122"/>
                </a:rPr>
                <a:t>mA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7" name="Text Box 17"/>
            <p:cNvSpPr txBox="1"/>
            <p:nvPr/>
          </p:nvSpPr>
          <p:spPr>
            <a:xfrm>
              <a:off x="657" y="1162"/>
              <a:ext cx="22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8" name="Text Box 18"/>
            <p:cNvSpPr txBox="1"/>
            <p:nvPr/>
          </p:nvSpPr>
          <p:spPr>
            <a:xfrm>
              <a:off x="295" y="1797"/>
              <a:ext cx="22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9" name="Text Box 19"/>
            <p:cNvSpPr txBox="1"/>
            <p:nvPr/>
          </p:nvSpPr>
          <p:spPr>
            <a:xfrm>
              <a:off x="158" y="2205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16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0" name="Text Box 20"/>
            <p:cNvSpPr txBox="1"/>
            <p:nvPr/>
          </p:nvSpPr>
          <p:spPr>
            <a:xfrm>
              <a:off x="1474" y="1071"/>
              <a:ext cx="36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1" name="Text Box 21"/>
            <p:cNvSpPr txBox="1"/>
            <p:nvPr/>
          </p:nvSpPr>
          <p:spPr>
            <a:xfrm>
              <a:off x="1655" y="1933"/>
              <a:ext cx="2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2" name="Line 22"/>
            <p:cNvSpPr/>
            <p:nvPr/>
          </p:nvSpPr>
          <p:spPr>
            <a:xfrm>
              <a:off x="2064" y="1616"/>
              <a:ext cx="0" cy="22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5013" name="Text Box 23"/>
            <p:cNvSpPr txBox="1"/>
            <p:nvPr/>
          </p:nvSpPr>
          <p:spPr>
            <a:xfrm>
              <a:off x="2109" y="1570"/>
              <a:ext cx="3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err="1">
                  <a:latin typeface="Times New Roman" panose="02020603050405020304" pitchFamily="18" charset="0"/>
                  <a:ea typeface="宋体" panose="02010600030101010101" pitchFamily="2" charset="-122"/>
                </a:rPr>
                <a:t>ic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14" name="Freeform 27"/>
            <p:cNvSpPr/>
            <p:nvPr/>
          </p:nvSpPr>
          <p:spPr>
            <a:xfrm>
              <a:off x="2546" y="2093"/>
              <a:ext cx="209" cy="121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192" y="62"/>
                </a:cxn>
                <a:cxn ang="0">
                  <a:pos x="209" y="121"/>
                </a:cxn>
              </a:cxnLst>
              <a:pathLst>
                <a:path w="209" h="121">
                  <a:moveTo>
                    <a:pt x="0" y="37"/>
                  </a:moveTo>
                  <a:cubicBezTo>
                    <a:pt x="66" y="16"/>
                    <a:pt x="150" y="0"/>
                    <a:pt x="192" y="62"/>
                  </a:cubicBezTo>
                  <a:cubicBezTo>
                    <a:pt x="198" y="80"/>
                    <a:pt x="209" y="102"/>
                    <a:pt x="209" y="121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5015" name="Text Box 28"/>
            <p:cNvSpPr txBox="1"/>
            <p:nvPr/>
          </p:nvSpPr>
          <p:spPr>
            <a:xfrm>
              <a:off x="2381" y="1933"/>
              <a:ext cx="22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5016" name="Oval 31"/>
          <p:cNvSpPr/>
          <p:nvPr/>
        </p:nvSpPr>
        <p:spPr>
          <a:xfrm>
            <a:off x="5076825" y="3141663"/>
            <a:ext cx="576263" cy="504825"/>
          </a:xfrm>
          <a:prstGeom prst="ellipse">
            <a:avLst/>
          </a:prstGeom>
          <a:solidFill>
            <a:srgbClr val="FFCC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17" name="Rectangle 32"/>
          <p:cNvSpPr/>
          <p:nvPr/>
        </p:nvSpPr>
        <p:spPr>
          <a:xfrm>
            <a:off x="5365750" y="2276475"/>
            <a:ext cx="3240088" cy="2376488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18" name="Rectangle 34"/>
          <p:cNvSpPr/>
          <p:nvPr/>
        </p:nvSpPr>
        <p:spPr>
          <a:xfrm>
            <a:off x="5795963" y="2154238"/>
            <a:ext cx="576262" cy="215900"/>
          </a:xfrm>
          <a:prstGeom prst="rect">
            <a:avLst/>
          </a:prstGeom>
          <a:solidFill>
            <a:srgbClr val="15EBD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19" name="Line 35"/>
          <p:cNvSpPr/>
          <p:nvPr/>
        </p:nvSpPr>
        <p:spPr>
          <a:xfrm>
            <a:off x="7742238" y="2276475"/>
            <a:ext cx="0" cy="23764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miter/>
            <a:headEnd type="oval" w="med" len="med"/>
            <a:tailEnd type="oval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85020" name="Rectangle 36"/>
          <p:cNvSpPr/>
          <p:nvPr/>
        </p:nvSpPr>
        <p:spPr>
          <a:xfrm>
            <a:off x="7597775" y="3357563"/>
            <a:ext cx="287338" cy="14287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5021" name="Group 37"/>
          <p:cNvGrpSpPr/>
          <p:nvPr/>
        </p:nvGrpSpPr>
        <p:grpSpPr>
          <a:xfrm>
            <a:off x="7559675" y="3284538"/>
            <a:ext cx="360363" cy="217487"/>
            <a:chOff x="3651" y="2341"/>
            <a:chExt cx="227" cy="137"/>
          </a:xfrm>
        </p:grpSpPr>
        <p:sp>
          <p:nvSpPr>
            <p:cNvPr id="85022" name="Rectangle 38"/>
            <p:cNvSpPr/>
            <p:nvPr/>
          </p:nvSpPr>
          <p:spPr>
            <a:xfrm>
              <a:off x="3651" y="2341"/>
              <a:ext cx="227" cy="46"/>
            </a:xfrm>
            <a:prstGeom prst="rect">
              <a:avLst/>
            </a:prstGeom>
            <a:solidFill>
              <a:srgbClr val="FFFF66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23" name="Line 39"/>
            <p:cNvSpPr/>
            <p:nvPr/>
          </p:nvSpPr>
          <p:spPr>
            <a:xfrm>
              <a:off x="3651" y="2478"/>
              <a:ext cx="227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85024" name="Rectangle 40"/>
          <p:cNvSpPr/>
          <p:nvPr/>
        </p:nvSpPr>
        <p:spPr>
          <a:xfrm>
            <a:off x="8532813" y="3213100"/>
            <a:ext cx="144462" cy="36036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25" name="Line 41"/>
          <p:cNvSpPr/>
          <p:nvPr/>
        </p:nvSpPr>
        <p:spPr>
          <a:xfrm>
            <a:off x="8605838" y="3213100"/>
            <a:ext cx="2159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miter/>
            <a:headEnd type="oval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85026" name="Line 42"/>
          <p:cNvSpPr/>
          <p:nvPr/>
        </p:nvSpPr>
        <p:spPr>
          <a:xfrm flipV="1">
            <a:off x="8605838" y="2997200"/>
            <a:ext cx="215900" cy="57626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miter/>
            <a:headEnd type="oval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85027" name="Text Box 45"/>
          <p:cNvSpPr txBox="1"/>
          <p:nvPr/>
        </p:nvSpPr>
        <p:spPr>
          <a:xfrm>
            <a:off x="4933950" y="2852738"/>
            <a:ext cx="36036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28" name="Text Box 46"/>
          <p:cNvSpPr txBox="1"/>
          <p:nvPr/>
        </p:nvSpPr>
        <p:spPr>
          <a:xfrm>
            <a:off x="4716463" y="3500438"/>
            <a:ext cx="576262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en-US" altLang="zh-CN" sz="16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29" name="Text Box 48"/>
          <p:cNvSpPr txBox="1"/>
          <p:nvPr/>
        </p:nvSpPr>
        <p:spPr>
          <a:xfrm>
            <a:off x="7235825" y="2997200"/>
            <a:ext cx="431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30" name="Line 49"/>
          <p:cNvSpPr/>
          <p:nvPr/>
        </p:nvSpPr>
        <p:spPr>
          <a:xfrm>
            <a:off x="7742238" y="2565400"/>
            <a:ext cx="0" cy="35877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85031" name="Text Box 50"/>
          <p:cNvSpPr txBox="1"/>
          <p:nvPr/>
        </p:nvSpPr>
        <p:spPr>
          <a:xfrm>
            <a:off x="7813675" y="2492375"/>
            <a:ext cx="5032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err="1">
                <a:latin typeface="Times New Roman" panose="02020603050405020304" pitchFamily="18" charset="0"/>
                <a:ea typeface="宋体" panose="02010600030101010101" pitchFamily="2" charset="-122"/>
              </a:rPr>
              <a:t>ic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32" name="Freeform 51"/>
          <p:cNvSpPr/>
          <p:nvPr/>
        </p:nvSpPr>
        <p:spPr>
          <a:xfrm>
            <a:off x="8507413" y="3309938"/>
            <a:ext cx="331787" cy="192087"/>
          </a:xfrm>
          <a:custGeom>
            <a:avLst/>
            <a:gdLst/>
            <a:ahLst/>
            <a:cxnLst>
              <a:cxn ang="0">
                <a:pos x="0" y="58737"/>
              </a:cxn>
              <a:cxn ang="0">
                <a:pos x="304800" y="98425"/>
              </a:cxn>
              <a:cxn ang="0">
                <a:pos x="331787" y="192087"/>
              </a:cxn>
            </a:cxnLst>
            <a:pathLst>
              <a:path w="209" h="121">
                <a:moveTo>
                  <a:pt x="0" y="37"/>
                </a:moveTo>
                <a:cubicBezTo>
                  <a:pt x="66" y="16"/>
                  <a:pt x="150" y="0"/>
                  <a:pt x="192" y="62"/>
                </a:cubicBezTo>
                <a:cubicBezTo>
                  <a:pt x="198" y="80"/>
                  <a:pt x="209" y="102"/>
                  <a:pt x="209" y="121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5033" name="Text Box 52"/>
          <p:cNvSpPr txBox="1"/>
          <p:nvPr/>
        </p:nvSpPr>
        <p:spPr>
          <a:xfrm>
            <a:off x="8245475" y="3068638"/>
            <a:ext cx="35877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34" name="Line 54"/>
          <p:cNvSpPr/>
          <p:nvPr/>
        </p:nvSpPr>
        <p:spPr>
          <a:xfrm>
            <a:off x="6804025" y="2276475"/>
            <a:ext cx="0" cy="23764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miter/>
            <a:headEnd type="oval" w="med" len="med"/>
            <a:tailEnd type="oval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85035" name="Text Box 47"/>
          <p:cNvSpPr txBox="1"/>
          <p:nvPr/>
        </p:nvSpPr>
        <p:spPr>
          <a:xfrm>
            <a:off x="5795963" y="1700213"/>
            <a:ext cx="576262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36" name="Oval 33"/>
          <p:cNvSpPr/>
          <p:nvPr/>
        </p:nvSpPr>
        <p:spPr>
          <a:xfrm>
            <a:off x="6516688" y="3141663"/>
            <a:ext cx="576262" cy="504825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37" name="Text Box 55"/>
          <p:cNvSpPr txBox="1"/>
          <p:nvPr/>
        </p:nvSpPr>
        <p:spPr>
          <a:xfrm>
            <a:off x="6659563" y="3141663"/>
            <a:ext cx="86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38" name="Rectangle 57"/>
          <p:cNvSpPr>
            <a:spLocks noRot="1"/>
          </p:cNvSpPr>
          <p:nvPr/>
        </p:nvSpPr>
        <p:spPr>
          <a:xfrm>
            <a:off x="0" y="765175"/>
            <a:ext cx="9144000" cy="5867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800">
                <a:latin typeface="Calibri" panose="020F0502020204030204" pitchFamily="34" charset="0"/>
                <a:ea typeface="楷体_GB2312" pitchFamily="49" charset="-122"/>
              </a:rPr>
              <a:t>   </a:t>
            </a:r>
            <a:r>
              <a:rPr lang="zh-CN" altLang="en-US" sz="2800" dirty="0">
                <a:latin typeface="Calibri" panose="020F0502020204030204" pitchFamily="34" charset="0"/>
                <a:ea typeface="楷体_GB2312" pitchFamily="49" charset="-122"/>
              </a:rPr>
              <a:t>一阶电路零状态响应参考线路：</a:t>
            </a:r>
            <a:endParaRPr lang="zh-CN" altLang="en-US" sz="2800" dirty="0">
              <a:latin typeface="Calibri" panose="020F0502020204030204" pitchFamily="34" charset="0"/>
              <a:ea typeface="楷体_GB2312" pitchFamily="49" charset="-122"/>
            </a:endParaRPr>
          </a:p>
        </p:txBody>
      </p:sp>
      <p:sp>
        <p:nvSpPr>
          <p:cNvPr id="85039" name="Text Box 58"/>
          <p:cNvSpPr txBox="1"/>
          <p:nvPr/>
        </p:nvSpPr>
        <p:spPr>
          <a:xfrm>
            <a:off x="1258888" y="4868863"/>
            <a:ext cx="280828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测量 </a:t>
            </a:r>
            <a:r>
              <a:rPr lang="en-US" altLang="zh-CN" b="1" i="1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ic</a:t>
            </a:r>
            <a:r>
              <a:rPr lang="en-US" altLang="zh-CN" b="1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b="1" i="1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f(t</a:t>
            </a:r>
            <a:r>
              <a:rPr lang="en-US" altLang="zh-CN" b="1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40" name="Text Box 59"/>
          <p:cNvSpPr txBox="1"/>
          <p:nvPr/>
        </p:nvSpPr>
        <p:spPr>
          <a:xfrm>
            <a:off x="5364163" y="4868863"/>
            <a:ext cx="280828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b="1" i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测量 </a:t>
            </a:r>
            <a:r>
              <a:rPr lang="en-US" altLang="zh-CN" b="1" i="1" err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b="1" i="1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="1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b="1" i="1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f(t</a:t>
            </a:r>
            <a:r>
              <a:rPr lang="en-US" altLang="zh-CN" b="1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endParaRPr lang="en-US" altLang="zh-CN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041" name="Text Box 60"/>
          <p:cNvSpPr txBox="1"/>
          <p:nvPr/>
        </p:nvSpPr>
        <p:spPr>
          <a:xfrm>
            <a:off x="395288" y="5516563"/>
            <a:ext cx="7620000" cy="1160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注意：  电容</a:t>
            </a:r>
            <a:r>
              <a:rPr lang="en-US" altLang="zh-CN" sz="28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的极性不可接错！</a:t>
            </a:r>
            <a:endParaRPr lang="zh-CN" altLang="en-US" sz="28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</a:t>
            </a:r>
            <a:endParaRPr lang="zh-CN" altLang="en-US" sz="2800" b="1" dirty="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Rectangle 37"/>
          <p:cNvSpPr/>
          <p:nvPr/>
        </p:nvSpPr>
        <p:spPr>
          <a:xfrm>
            <a:off x="1258888" y="784225"/>
            <a:ext cx="51625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</a:rPr>
              <a:t>一阶电路零输入响应参考线路：</a:t>
            </a:r>
            <a:endParaRPr lang="zh-CN" altLang="en-US" sz="28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86018" name="组合 1"/>
          <p:cNvGrpSpPr/>
          <p:nvPr/>
        </p:nvGrpSpPr>
        <p:grpSpPr>
          <a:xfrm>
            <a:off x="971550" y="1628775"/>
            <a:ext cx="7127875" cy="3382963"/>
            <a:chOff x="1530" y="2565"/>
            <a:chExt cx="11225" cy="5328"/>
          </a:xfrm>
        </p:grpSpPr>
        <p:sp>
          <p:nvSpPr>
            <p:cNvPr id="86019" name="Oval 5"/>
            <p:cNvSpPr/>
            <p:nvPr/>
          </p:nvSpPr>
          <p:spPr>
            <a:xfrm>
              <a:off x="1870" y="5288"/>
              <a:ext cx="908" cy="907"/>
            </a:xfrm>
            <a:prstGeom prst="ellipse">
              <a:avLst/>
            </a:prstGeom>
            <a:solidFill>
              <a:srgbClr val="FF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20" name="Rectangle 4"/>
            <p:cNvSpPr/>
            <p:nvPr/>
          </p:nvSpPr>
          <p:spPr>
            <a:xfrm>
              <a:off x="2323" y="3585"/>
              <a:ext cx="8960" cy="430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21" name="Line 6"/>
            <p:cNvSpPr/>
            <p:nvPr/>
          </p:nvSpPr>
          <p:spPr>
            <a:xfrm>
              <a:off x="6303" y="3585"/>
              <a:ext cx="0" cy="43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oval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6022" name="Line 7"/>
            <p:cNvSpPr/>
            <p:nvPr/>
          </p:nvSpPr>
          <p:spPr>
            <a:xfrm>
              <a:off x="8788" y="3585"/>
              <a:ext cx="0" cy="430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oval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6023" name="Oval 8"/>
            <p:cNvSpPr/>
            <p:nvPr/>
          </p:nvSpPr>
          <p:spPr>
            <a:xfrm>
              <a:off x="5835" y="5173"/>
              <a:ext cx="910" cy="907"/>
            </a:xfrm>
            <a:prstGeom prst="ellipse">
              <a:avLst/>
            </a:prstGeom>
            <a:solidFill>
              <a:srgbClr val="33CC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24" name="Rectangle 10"/>
            <p:cNvSpPr/>
            <p:nvPr/>
          </p:nvSpPr>
          <p:spPr>
            <a:xfrm>
              <a:off x="8615" y="5285"/>
              <a:ext cx="345" cy="793"/>
            </a:xfrm>
            <a:prstGeom prst="rect">
              <a:avLst/>
            </a:prstGeom>
            <a:solidFill>
              <a:srgbClr val="00FF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25" name="Rectangle 14"/>
            <p:cNvSpPr/>
            <p:nvPr/>
          </p:nvSpPr>
          <p:spPr>
            <a:xfrm>
              <a:off x="10943" y="5625"/>
              <a:ext cx="680" cy="34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6026" name="Group 11"/>
            <p:cNvGrpSpPr/>
            <p:nvPr/>
          </p:nvGrpSpPr>
          <p:grpSpPr>
            <a:xfrm>
              <a:off x="10920" y="5513"/>
              <a:ext cx="725" cy="452"/>
              <a:chOff x="3651" y="2341"/>
              <a:chExt cx="227" cy="137"/>
            </a:xfrm>
          </p:grpSpPr>
          <p:sp>
            <p:nvSpPr>
              <p:cNvPr id="86027" name="Rectangle 12"/>
              <p:cNvSpPr/>
              <p:nvPr/>
            </p:nvSpPr>
            <p:spPr>
              <a:xfrm>
                <a:off x="3651" y="2341"/>
                <a:ext cx="227" cy="46"/>
              </a:xfrm>
              <a:prstGeom prst="rect">
                <a:avLst/>
              </a:prstGeom>
              <a:solidFill>
                <a:srgbClr val="FFFF66"/>
              </a:solidFill>
              <a:ln w="9525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028" name="Line 13"/>
              <p:cNvSpPr/>
              <p:nvPr/>
            </p:nvSpPr>
            <p:spPr>
              <a:xfrm>
                <a:off x="3651" y="2478"/>
                <a:ext cx="227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86029" name="Rectangle 16"/>
            <p:cNvSpPr/>
            <p:nvPr/>
          </p:nvSpPr>
          <p:spPr>
            <a:xfrm>
              <a:off x="3685" y="3470"/>
              <a:ext cx="908" cy="228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30" name="Line 17"/>
            <p:cNvSpPr/>
            <p:nvPr/>
          </p:nvSpPr>
          <p:spPr>
            <a:xfrm flipV="1">
              <a:off x="4560" y="3130"/>
              <a:ext cx="0" cy="4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oval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6031" name="Line 18"/>
            <p:cNvSpPr/>
            <p:nvPr/>
          </p:nvSpPr>
          <p:spPr>
            <a:xfrm flipV="1">
              <a:off x="3570" y="3130"/>
              <a:ext cx="1248" cy="45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oval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6032" name="Freeform 20"/>
            <p:cNvSpPr/>
            <p:nvPr/>
          </p:nvSpPr>
          <p:spPr>
            <a:xfrm>
              <a:off x="3823" y="2983"/>
              <a:ext cx="535" cy="575"/>
            </a:xfrm>
            <a:custGeom>
              <a:avLst/>
              <a:gdLst/>
              <a:ahLst/>
              <a:cxnLst>
                <a:cxn ang="0">
                  <a:pos x="214" y="230"/>
                </a:cxn>
                <a:cxn ang="0">
                  <a:pos x="177" y="157"/>
                </a:cxn>
                <a:cxn ang="0">
                  <a:pos x="122" y="93"/>
                </a:cxn>
                <a:cxn ang="0">
                  <a:pos x="104" y="66"/>
                </a:cxn>
                <a:cxn ang="0">
                  <a:pos x="40" y="38"/>
                </a:cxn>
              </a:cxnLst>
              <a:pathLst>
                <a:path w="214" h="230">
                  <a:moveTo>
                    <a:pt x="214" y="230"/>
                  </a:moveTo>
                  <a:cubicBezTo>
                    <a:pt x="193" y="167"/>
                    <a:pt x="210" y="188"/>
                    <a:pt x="177" y="157"/>
                  </a:cubicBezTo>
                  <a:cubicBezTo>
                    <a:pt x="165" y="122"/>
                    <a:pt x="153" y="113"/>
                    <a:pt x="122" y="93"/>
                  </a:cubicBezTo>
                  <a:cubicBezTo>
                    <a:pt x="116" y="84"/>
                    <a:pt x="113" y="72"/>
                    <a:pt x="104" y="66"/>
                  </a:cubicBezTo>
                  <a:cubicBezTo>
                    <a:pt x="0" y="0"/>
                    <a:pt x="73" y="71"/>
                    <a:pt x="40" y="38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6033" name="Text Box 21"/>
            <p:cNvSpPr txBox="1"/>
            <p:nvPr/>
          </p:nvSpPr>
          <p:spPr>
            <a:xfrm>
              <a:off x="1530" y="4718"/>
              <a:ext cx="6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34" name="Text Box 22"/>
            <p:cNvSpPr txBox="1"/>
            <p:nvPr/>
          </p:nvSpPr>
          <p:spPr>
            <a:xfrm>
              <a:off x="5623" y="4483"/>
              <a:ext cx="68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35" name="Text Box 24"/>
            <p:cNvSpPr txBox="1"/>
            <p:nvPr/>
          </p:nvSpPr>
          <p:spPr>
            <a:xfrm>
              <a:off x="2663" y="5285"/>
              <a:ext cx="907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16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6036" name="Group 34"/>
            <p:cNvGrpSpPr/>
            <p:nvPr/>
          </p:nvGrpSpPr>
          <p:grpSpPr>
            <a:xfrm>
              <a:off x="10263" y="4340"/>
              <a:ext cx="1677" cy="1095"/>
              <a:chOff x="2695" y="1389"/>
              <a:chExt cx="671" cy="438"/>
            </a:xfrm>
          </p:grpSpPr>
          <p:sp>
            <p:nvSpPr>
              <p:cNvPr id="86037" name="Oval 9"/>
              <p:cNvSpPr/>
              <p:nvPr/>
            </p:nvSpPr>
            <p:spPr>
              <a:xfrm>
                <a:off x="2925" y="1389"/>
                <a:ext cx="364" cy="363"/>
              </a:xfrm>
              <a:prstGeom prst="ellipse">
                <a:avLst/>
              </a:prstGeom>
              <a:solidFill>
                <a:srgbClr val="33CC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038" name="Text Box 23"/>
              <p:cNvSpPr txBox="1"/>
              <p:nvPr/>
            </p:nvSpPr>
            <p:spPr>
              <a:xfrm>
                <a:off x="2695" y="1539"/>
                <a:ext cx="27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039" name="Text Box 25"/>
              <p:cNvSpPr txBox="1"/>
              <p:nvPr/>
            </p:nvSpPr>
            <p:spPr>
              <a:xfrm>
                <a:off x="2958" y="1446"/>
                <a:ext cx="40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mA</a:t>
                </a:r>
                <a:endPara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6040" name="Text Box 26"/>
            <p:cNvSpPr txBox="1"/>
            <p:nvPr/>
          </p:nvSpPr>
          <p:spPr>
            <a:xfrm>
              <a:off x="5953" y="5285"/>
              <a:ext cx="907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41" name="Text Box 27"/>
            <p:cNvSpPr txBox="1"/>
            <p:nvPr/>
          </p:nvSpPr>
          <p:spPr>
            <a:xfrm>
              <a:off x="8960" y="5435"/>
              <a:ext cx="79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42" name="Text Box 28"/>
            <p:cNvSpPr txBox="1"/>
            <p:nvPr/>
          </p:nvSpPr>
          <p:spPr>
            <a:xfrm>
              <a:off x="11623" y="5398"/>
              <a:ext cx="1132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43" name="Text Box 29"/>
            <p:cNvSpPr txBox="1"/>
            <p:nvPr/>
          </p:nvSpPr>
          <p:spPr>
            <a:xfrm>
              <a:off x="3118" y="2565"/>
              <a:ext cx="1132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44" name="Line 30"/>
            <p:cNvSpPr/>
            <p:nvPr/>
          </p:nvSpPr>
          <p:spPr>
            <a:xfrm>
              <a:off x="11293" y="3660"/>
              <a:ext cx="2" cy="68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miter/>
              <a:headEnd type="triangl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6045" name="Text Box 31"/>
            <p:cNvSpPr txBox="1"/>
            <p:nvPr/>
          </p:nvSpPr>
          <p:spPr>
            <a:xfrm>
              <a:off x="11295" y="3660"/>
              <a:ext cx="136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err="1">
                  <a:latin typeface="Times New Roman" panose="02020603050405020304" pitchFamily="18" charset="0"/>
                  <a:ea typeface="宋体" panose="02010600030101010101" pitchFamily="2" charset="-122"/>
                </a:rPr>
                <a:t>ic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46" name="Line 33"/>
            <p:cNvSpPr/>
            <p:nvPr/>
          </p:nvSpPr>
          <p:spPr>
            <a:xfrm>
              <a:off x="8788" y="6988"/>
              <a:ext cx="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86047" name="Text Box 38"/>
          <p:cNvSpPr txBox="1"/>
          <p:nvPr/>
        </p:nvSpPr>
        <p:spPr>
          <a:xfrm>
            <a:off x="611188" y="5516563"/>
            <a:ext cx="7772400" cy="519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注意：换路时应将电路与电源断开</a:t>
            </a: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800" b="1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7041" name="Group 28"/>
          <p:cNvGrpSpPr/>
          <p:nvPr/>
        </p:nvGrpSpPr>
        <p:grpSpPr>
          <a:xfrm>
            <a:off x="2051050" y="836613"/>
            <a:ext cx="5545138" cy="3095625"/>
            <a:chOff x="839" y="1117"/>
            <a:chExt cx="3493" cy="1950"/>
          </a:xfrm>
        </p:grpSpPr>
        <p:sp>
          <p:nvSpPr>
            <p:cNvPr id="87042" name="Rectangle 4"/>
            <p:cNvSpPr/>
            <p:nvPr/>
          </p:nvSpPr>
          <p:spPr>
            <a:xfrm>
              <a:off x="839" y="1298"/>
              <a:ext cx="952" cy="1769"/>
            </a:xfrm>
            <a:prstGeom prst="rect">
              <a:avLst/>
            </a:prstGeom>
            <a:solidFill>
              <a:srgbClr val="FF99CC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43" name="Line 5"/>
            <p:cNvSpPr/>
            <p:nvPr/>
          </p:nvSpPr>
          <p:spPr>
            <a:xfrm>
              <a:off x="1701" y="1525"/>
              <a:ext cx="199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oval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7044" name="Line 7"/>
            <p:cNvSpPr/>
            <p:nvPr/>
          </p:nvSpPr>
          <p:spPr>
            <a:xfrm>
              <a:off x="3696" y="1525"/>
              <a:ext cx="0" cy="131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7045" name="Line 8"/>
            <p:cNvSpPr/>
            <p:nvPr/>
          </p:nvSpPr>
          <p:spPr>
            <a:xfrm>
              <a:off x="1709" y="2851"/>
              <a:ext cx="199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oval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7046" name="Rectangle 9"/>
            <p:cNvSpPr/>
            <p:nvPr/>
          </p:nvSpPr>
          <p:spPr>
            <a:xfrm>
              <a:off x="2472" y="1450"/>
              <a:ext cx="363" cy="136"/>
            </a:xfrm>
            <a:prstGeom prst="rect">
              <a:avLst/>
            </a:prstGeom>
            <a:solidFill>
              <a:srgbClr val="00FF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47" name="Rectangle 10"/>
            <p:cNvSpPr/>
            <p:nvPr/>
          </p:nvSpPr>
          <p:spPr>
            <a:xfrm>
              <a:off x="3651" y="1752"/>
              <a:ext cx="91" cy="272"/>
            </a:xfrm>
            <a:prstGeom prst="rect">
              <a:avLst/>
            </a:prstGeom>
            <a:solidFill>
              <a:srgbClr val="00FF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7048" name="Group 17"/>
            <p:cNvGrpSpPr/>
            <p:nvPr/>
          </p:nvGrpSpPr>
          <p:grpSpPr>
            <a:xfrm>
              <a:off x="3574" y="2251"/>
              <a:ext cx="227" cy="408"/>
              <a:chOff x="3582" y="2251"/>
              <a:chExt cx="227" cy="408"/>
            </a:xfrm>
          </p:grpSpPr>
          <p:sp>
            <p:nvSpPr>
              <p:cNvPr id="87049" name="Oval 11"/>
              <p:cNvSpPr/>
              <p:nvPr/>
            </p:nvSpPr>
            <p:spPr>
              <a:xfrm>
                <a:off x="3628" y="2251"/>
                <a:ext cx="181" cy="136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50" name="Oval 12"/>
              <p:cNvSpPr/>
              <p:nvPr/>
            </p:nvSpPr>
            <p:spPr>
              <a:xfrm>
                <a:off x="3628" y="2387"/>
                <a:ext cx="181" cy="136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51" name="Oval 13"/>
              <p:cNvSpPr/>
              <p:nvPr/>
            </p:nvSpPr>
            <p:spPr>
              <a:xfrm>
                <a:off x="3628" y="2523"/>
                <a:ext cx="181" cy="136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52" name="Rectangle 15"/>
              <p:cNvSpPr/>
              <p:nvPr/>
            </p:nvSpPr>
            <p:spPr>
              <a:xfrm>
                <a:off x="3582" y="2251"/>
                <a:ext cx="114" cy="408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7053" name="Text Box 18"/>
            <p:cNvSpPr txBox="1"/>
            <p:nvPr/>
          </p:nvSpPr>
          <p:spPr>
            <a:xfrm>
              <a:off x="839" y="1570"/>
              <a:ext cx="346" cy="1224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楷体_GB2312" pitchFamily="49" charset="-122"/>
                </a:rPr>
                <a:t>函数电源方波</a:t>
              </a:r>
              <a:endParaRPr lang="zh-CN" altLang="en-US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7054" name="Text Box 19"/>
            <p:cNvSpPr txBox="1"/>
            <p:nvPr/>
          </p:nvSpPr>
          <p:spPr>
            <a:xfrm>
              <a:off x="1156" y="1752"/>
              <a:ext cx="72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err="1">
                  <a:latin typeface="Times New Roman" panose="02020603050405020304" pitchFamily="18" charset="0"/>
                  <a:ea typeface="宋体" panose="02010600030101010101" pitchFamily="2" charset="-122"/>
                </a:rPr>
                <a:t>Vpp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=4v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55" name="Text Box 20"/>
            <p:cNvSpPr txBox="1"/>
            <p:nvPr/>
          </p:nvSpPr>
          <p:spPr>
            <a:xfrm>
              <a:off x="1156" y="2205"/>
              <a:ext cx="72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f=1KHz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56" name="Text Box 21"/>
            <p:cNvSpPr txBox="1"/>
            <p:nvPr/>
          </p:nvSpPr>
          <p:spPr>
            <a:xfrm>
              <a:off x="2517" y="1117"/>
              <a:ext cx="49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57" name="Text Box 22"/>
            <p:cNvSpPr txBox="1"/>
            <p:nvPr/>
          </p:nvSpPr>
          <p:spPr>
            <a:xfrm>
              <a:off x="3833" y="1752"/>
              <a:ext cx="49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58" name="Text Box 23"/>
            <p:cNvSpPr txBox="1"/>
            <p:nvPr/>
          </p:nvSpPr>
          <p:spPr>
            <a:xfrm>
              <a:off x="3833" y="2341"/>
              <a:ext cx="49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59" name="Line 24"/>
            <p:cNvSpPr/>
            <p:nvPr/>
          </p:nvSpPr>
          <p:spPr>
            <a:xfrm>
              <a:off x="2336" y="1706"/>
              <a:ext cx="63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7060" name="Line 25"/>
            <p:cNvSpPr/>
            <p:nvPr/>
          </p:nvSpPr>
          <p:spPr>
            <a:xfrm>
              <a:off x="3379" y="1797"/>
              <a:ext cx="0" cy="77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7061" name="Text Box 26"/>
            <p:cNvSpPr txBox="1"/>
            <p:nvPr/>
          </p:nvSpPr>
          <p:spPr>
            <a:xfrm>
              <a:off x="2517" y="1706"/>
              <a:ext cx="6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16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62" name="Text Box 27"/>
            <p:cNvSpPr txBox="1"/>
            <p:nvPr/>
          </p:nvSpPr>
          <p:spPr>
            <a:xfrm>
              <a:off x="2971" y="2024"/>
              <a:ext cx="58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err="1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1600" err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err="1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7063" name="Text Box 29"/>
          <p:cNvSpPr txBox="1"/>
          <p:nvPr/>
        </p:nvSpPr>
        <p:spPr>
          <a:xfrm>
            <a:off x="1116013" y="4508500"/>
            <a:ext cx="576103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用示波器测量时，请注意探头共地问题！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7064" name="AutoShape 30">
            <a:hlinkClick r:id="rId1" action="ppaction://hlinksldjump"/>
          </p:cNvPr>
          <p:cNvSpPr/>
          <p:nvPr/>
        </p:nvSpPr>
        <p:spPr>
          <a:xfrm>
            <a:off x="7235825" y="5805488"/>
            <a:ext cx="1368425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Text Box 4"/>
          <p:cNvSpPr txBox="1"/>
          <p:nvPr/>
        </p:nvSpPr>
        <p:spPr>
          <a:xfrm>
            <a:off x="1187450" y="765175"/>
            <a:ext cx="5761038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参考表格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（</a:t>
            </a:r>
            <a:r>
              <a:rPr lang="el-GR" altLang="zh-CN" b="1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τ</a:t>
            </a: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=30</a:t>
            </a:r>
            <a:r>
              <a:rPr lang="en-US" altLang="zh-CN" sz="1800" b="1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S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  <a:sym typeface="Wingdings" panose="05000000000000000000" pitchFamily="2" charset="2"/>
              </a:rPr>
              <a:t>）</a:t>
            </a:r>
            <a:endParaRPr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75779" name="表格 75778"/>
          <p:cNvGraphicFramePr/>
          <p:nvPr/>
        </p:nvGraphicFramePr>
        <p:xfrm>
          <a:off x="107950" y="1397000"/>
          <a:ext cx="9001125" cy="2128838"/>
        </p:xfrm>
        <a:graphic>
          <a:graphicData uri="http://schemas.openxmlformats.org/drawingml/2006/table">
            <a:tbl>
              <a:tblPr/>
              <a:tblGrid>
                <a:gridCol w="1079500"/>
                <a:gridCol w="576263"/>
                <a:gridCol w="576262"/>
                <a:gridCol w="576263"/>
                <a:gridCol w="576262"/>
                <a:gridCol w="647700"/>
                <a:gridCol w="647700"/>
                <a:gridCol w="576263"/>
                <a:gridCol w="647700"/>
                <a:gridCol w="576262"/>
                <a:gridCol w="647700"/>
                <a:gridCol w="576263"/>
                <a:gridCol w="647700"/>
                <a:gridCol w="649287"/>
              </a:tblGrid>
              <a:tr h="604838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  t</a:t>
                      </a:r>
                      <a:r>
                        <a:rPr lang="zh-CN" altLang="en-US" sz="2000" dirty="0"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2000">
                          <a:ea typeface="宋体" panose="02010600030101010101" pitchFamily="2" charset="-122"/>
                        </a:rPr>
                        <a:t>s</a:t>
                      </a:r>
                      <a:r>
                        <a:rPr lang="zh-CN" altLang="en-US" sz="2000" dirty="0"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2000" dirty="0">
                        <a:ea typeface="宋体" panose="0201060003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5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10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15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20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25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30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40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50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60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75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90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120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    </a:t>
                      </a:r>
                      <a:r>
                        <a:rPr lang="en-US" altLang="zh-CN" sz="2000" err="1">
                          <a:ea typeface="宋体" panose="02010600030101010101" pitchFamily="2" charset="-122"/>
                        </a:rPr>
                        <a:t>Ic</a:t>
                      </a:r>
                      <a:endParaRPr lang="en-US" altLang="zh-CN" sz="2000">
                        <a:ea typeface="宋体" panose="02010600030101010101" pitchFamily="2" charset="-122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sz="2000" dirty="0"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2000" err="1">
                          <a:ea typeface="宋体" panose="02010600030101010101" pitchFamily="2" charset="-122"/>
                        </a:rPr>
                        <a:t>mA</a:t>
                      </a:r>
                      <a:r>
                        <a:rPr lang="zh-CN" altLang="en-US" sz="2000" dirty="0"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2000" dirty="0">
                        <a:ea typeface="宋体" panose="0201060003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2000">
                          <a:ea typeface="宋体" panose="02010600030101010101" pitchFamily="2" charset="-122"/>
                        </a:rPr>
                        <a:t>   U</a:t>
                      </a:r>
                      <a:r>
                        <a:rPr lang="en-US" altLang="zh-CN" sz="1400">
                          <a:ea typeface="宋体" panose="02010600030101010101" pitchFamily="2" charset="-122"/>
                        </a:rPr>
                        <a:t>C </a:t>
                      </a:r>
                      <a:endParaRPr lang="en-US" altLang="zh-CN" sz="1400">
                        <a:ea typeface="宋体" panose="02010600030101010101" pitchFamily="2" charset="-122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sz="2000" dirty="0"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2000">
                          <a:ea typeface="宋体" panose="02010600030101010101" pitchFamily="2" charset="-122"/>
                        </a:rPr>
                        <a:t>V</a:t>
                      </a:r>
                      <a:r>
                        <a:rPr lang="zh-CN" altLang="en-US" sz="2000" dirty="0"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2000" dirty="0">
                        <a:ea typeface="宋体" panose="02010600030101010101" pitchFamily="2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128" name="AutoShape 99">
            <a:hlinkClick r:id="rId1" action="ppaction://hlinksldjump"/>
          </p:cNvPr>
          <p:cNvSpPr/>
          <p:nvPr/>
        </p:nvSpPr>
        <p:spPr>
          <a:xfrm>
            <a:off x="7235825" y="5805488"/>
            <a:ext cx="1439863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88129" name="文本框 75842"/>
          <p:cNvSpPr txBox="1"/>
          <p:nvPr/>
        </p:nvSpPr>
        <p:spPr>
          <a:xfrm>
            <a:off x="468313" y="3789363"/>
            <a:ext cx="6480175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注意记录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0.368I</a:t>
            </a:r>
            <a:r>
              <a:rPr lang="en-US" altLang="zh-CN" sz="180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所对应的时间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180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9089" name="对象 1"/>
          <p:cNvGraphicFramePr/>
          <p:nvPr/>
        </p:nvGraphicFramePr>
        <p:xfrm>
          <a:off x="652463" y="1085850"/>
          <a:ext cx="8135937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9876790" imgH="4990465" progId="Paint.Picture">
                  <p:embed/>
                </p:oleObj>
              </mc:Choice>
              <mc:Fallback>
                <p:oleObj name="" r:id="rId1" imgW="9876790" imgH="4990465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2463" y="1085850"/>
                        <a:ext cx="8135937" cy="441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0" name="矩形标注 404485"/>
          <p:cNvSpPr/>
          <p:nvPr/>
        </p:nvSpPr>
        <p:spPr>
          <a:xfrm>
            <a:off x="1362075" y="153988"/>
            <a:ext cx="3457575" cy="647700"/>
          </a:xfrm>
          <a:prstGeom prst="wedgeRectCallout">
            <a:avLst>
              <a:gd name="adj1" fmla="val -60880"/>
              <a:gd name="adj2" fmla="val 11789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开关按钮（在上方）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1" name="矩形标注 404488"/>
          <p:cNvSpPr/>
          <p:nvPr/>
        </p:nvSpPr>
        <p:spPr>
          <a:xfrm>
            <a:off x="4322763" y="6126163"/>
            <a:ext cx="2519362" cy="503237"/>
          </a:xfrm>
          <a:prstGeom prst="wedgeRectCallout">
            <a:avLst>
              <a:gd name="adj1" fmla="val 25500"/>
              <a:gd name="adj2" fmla="val -29347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测量探头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CH1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2" name="矩形标注 404489"/>
          <p:cNvSpPr/>
          <p:nvPr/>
        </p:nvSpPr>
        <p:spPr>
          <a:xfrm>
            <a:off x="7243763" y="6126163"/>
            <a:ext cx="2016125" cy="504825"/>
          </a:xfrm>
          <a:prstGeom prst="wedgeRectCallout">
            <a:avLst>
              <a:gd name="adj1" fmla="val -57606"/>
              <a:gd name="adj2" fmla="val -24811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测量探头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CH2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3" name="矩形标注 405517"/>
          <p:cNvSpPr/>
          <p:nvPr/>
        </p:nvSpPr>
        <p:spPr>
          <a:xfrm>
            <a:off x="7546975" y="276225"/>
            <a:ext cx="1547813" cy="404813"/>
          </a:xfrm>
          <a:prstGeom prst="wedgeRectCallout">
            <a:avLst>
              <a:gd name="adj1" fmla="val 9403"/>
              <a:gd name="adj2" fmla="val 46725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自动设置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4" name="矩形标注 405512"/>
          <p:cNvSpPr/>
          <p:nvPr/>
        </p:nvSpPr>
        <p:spPr>
          <a:xfrm>
            <a:off x="5078413" y="371475"/>
            <a:ext cx="1763712" cy="495300"/>
          </a:xfrm>
          <a:prstGeom prst="wedgeRectCallout">
            <a:avLst>
              <a:gd name="adj1" fmla="val 5083"/>
              <a:gd name="adj2" fmla="val 20705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多用途旋钮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011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555750"/>
            <a:ext cx="8891588" cy="4297363"/>
          </a:xfrm>
          <a:prstGeom prst="rect">
            <a:avLst/>
          </a:prstGeom>
          <a:noFill/>
          <a:ln w="9525" cap="flat" cmpd="sng">
            <a:solidFill>
              <a:srgbClr val="D99694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497263" y="2747963"/>
            <a:ext cx="1231900" cy="1087438"/>
          </a:xfrm>
          <a:prstGeom prst="ellipse">
            <a:avLst/>
          </a:prstGeom>
          <a:noFill/>
          <a:ln w="28575" cmpd="sng">
            <a:solidFill>
              <a:srgbClr val="00B0F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115" name="Oval 11"/>
          <p:cNvSpPr/>
          <p:nvPr/>
        </p:nvSpPr>
        <p:spPr>
          <a:xfrm>
            <a:off x="7750175" y="2894013"/>
            <a:ext cx="793750" cy="792162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6" name="Oval 14"/>
          <p:cNvSpPr/>
          <p:nvPr/>
        </p:nvSpPr>
        <p:spPr>
          <a:xfrm>
            <a:off x="6094413" y="1958975"/>
            <a:ext cx="1439862" cy="936625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7" name="Rectangle 18"/>
          <p:cNvSpPr/>
          <p:nvPr/>
        </p:nvSpPr>
        <p:spPr>
          <a:xfrm>
            <a:off x="7821613" y="3933825"/>
            <a:ext cx="406400" cy="360363"/>
          </a:xfrm>
          <a:prstGeom prst="rect">
            <a:avLst/>
          </a:prstGeom>
          <a:noFill/>
          <a:ln w="3175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8" name="AutoShape 5"/>
          <p:cNvSpPr/>
          <p:nvPr/>
        </p:nvSpPr>
        <p:spPr>
          <a:xfrm>
            <a:off x="5143500" y="785813"/>
            <a:ext cx="1368425" cy="500062"/>
          </a:xfrm>
          <a:prstGeom prst="wedgeRectCallout">
            <a:avLst>
              <a:gd name="adj1" fmla="val 48319"/>
              <a:gd name="adj2" fmla="val 206843"/>
            </a:avLst>
          </a:prstGeom>
          <a:solidFill>
            <a:srgbClr val="66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波形选择</a:t>
            </a:r>
            <a:endParaRPr lang="en-US" altLang="zh-CN" sz="2000" b="1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9" name="AutoShape 5"/>
          <p:cNvSpPr/>
          <p:nvPr/>
        </p:nvSpPr>
        <p:spPr>
          <a:xfrm>
            <a:off x="2349500" y="804863"/>
            <a:ext cx="1368425" cy="501650"/>
          </a:xfrm>
          <a:prstGeom prst="wedgeRectCallout">
            <a:avLst>
              <a:gd name="adj1" fmla="val 39963"/>
              <a:gd name="adj2" fmla="val 201130"/>
            </a:avLst>
          </a:prstGeom>
          <a:solidFill>
            <a:srgbClr val="66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频率调节</a:t>
            </a:r>
            <a:endParaRPr lang="en-US" altLang="zh-CN" sz="2000" b="1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3292475" y="1958975"/>
            <a:ext cx="2559050" cy="655638"/>
          </a:xfrm>
          <a:prstGeom prst="rect">
            <a:avLst/>
          </a:prstGeom>
          <a:noFill/>
          <a:ln w="31750" cmpd="sng">
            <a:solidFill>
              <a:srgbClr val="00B0F0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121" name="AutoShape 5"/>
          <p:cNvSpPr/>
          <p:nvPr/>
        </p:nvSpPr>
        <p:spPr>
          <a:xfrm>
            <a:off x="7462838" y="590550"/>
            <a:ext cx="1368425" cy="715963"/>
          </a:xfrm>
          <a:prstGeom prst="wedgeRectCallout">
            <a:avLst>
              <a:gd name="adj1" fmla="val 3759"/>
              <a:gd name="adj2" fmla="val 275528"/>
            </a:avLst>
          </a:prstGeom>
          <a:solidFill>
            <a:srgbClr val="66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sz="20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幅度调节</a:t>
            </a:r>
            <a:endParaRPr lang="en-US" altLang="zh-CN" sz="20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Vpp</a:t>
            </a:r>
            <a:endParaRPr lang="en-US" altLang="zh-CN" sz="2000" b="1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22" name="AutoShape 5"/>
          <p:cNvSpPr/>
          <p:nvPr/>
        </p:nvSpPr>
        <p:spPr>
          <a:xfrm>
            <a:off x="4549775" y="6161088"/>
            <a:ext cx="1368425" cy="501650"/>
          </a:xfrm>
          <a:prstGeom prst="wedgeRectCallout">
            <a:avLst>
              <a:gd name="adj1" fmla="val 102611"/>
              <a:gd name="adj2" fmla="val -240667"/>
            </a:avLst>
          </a:prstGeom>
          <a:solidFill>
            <a:srgbClr val="66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Arial" panose="020B0604020202020204" pitchFamily="34" charset="0"/>
                <a:ea typeface="楷体_GB2312" pitchFamily="49" charset="-122"/>
              </a:rPr>
              <a:t>功率输出</a:t>
            </a:r>
            <a:endParaRPr lang="zh-CN" altLang="en-US" sz="2000" b="1" dirty="0">
              <a:solidFill>
                <a:srgbClr val="00206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endParaRPr lang="zh-CN" altLang="en-US" sz="2000" b="1" dirty="0">
              <a:solidFill>
                <a:schemeClr val="tx2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90123" name="AutoShape 5"/>
          <p:cNvSpPr/>
          <p:nvPr/>
        </p:nvSpPr>
        <p:spPr>
          <a:xfrm>
            <a:off x="8340725" y="4518025"/>
            <a:ext cx="1366838" cy="663575"/>
          </a:xfrm>
          <a:prstGeom prst="wedgeRectCallout">
            <a:avLst>
              <a:gd name="adj1" fmla="val -57519"/>
              <a:gd name="adj2" fmla="val -97269"/>
            </a:avLst>
          </a:prstGeom>
          <a:solidFill>
            <a:srgbClr val="66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zh-CN" sz="2000" b="1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按钮按下</a:t>
            </a:r>
            <a:endParaRPr lang="zh-CN" altLang="zh-CN" sz="2000" b="1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Arial" panose="020B0604020202020204" pitchFamily="34" charset="0"/>
                <a:ea typeface="楷体_GB2312" pitchFamily="49" charset="-122"/>
              </a:rPr>
              <a:t>功率输出</a:t>
            </a:r>
            <a:endParaRPr lang="zh-CN" altLang="en-US" sz="2000" b="1" dirty="0">
              <a:solidFill>
                <a:srgbClr val="00206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endParaRPr lang="zh-CN" altLang="en-US" sz="2000" b="1" dirty="0">
              <a:solidFill>
                <a:schemeClr val="tx2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Rectangle 3"/>
          <p:cNvSpPr>
            <a:spLocks noGrp="1"/>
          </p:cNvSpPr>
          <p:nvPr/>
        </p:nvSpPr>
        <p:spPr>
          <a:xfrm>
            <a:off x="228600" y="871538"/>
            <a:ext cx="8686800" cy="51133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en-US" sz="3200" b="1" dirty="0">
                <a:solidFill>
                  <a:srgbClr val="0000CC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考试</a:t>
            </a:r>
            <a:r>
              <a:rPr lang="en-US" altLang="zh-CN" sz="3200" b="1" dirty="0">
                <a:solidFill>
                  <a:srgbClr val="0000CC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rgbClr val="0000CC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人</a:t>
            </a:r>
            <a:r>
              <a:rPr lang="en-US" altLang="zh-CN" sz="3200" b="1" dirty="0">
                <a:solidFill>
                  <a:srgbClr val="0000CC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rgbClr val="0000CC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组</a:t>
            </a:r>
            <a:endParaRPr lang="zh-CN" altLang="en-US" sz="3200" b="1" dirty="0">
              <a:solidFill>
                <a:srgbClr val="0000C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en-US" sz="3200" b="1" dirty="0">
                <a:solidFill>
                  <a:srgbClr val="0000CC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考试时间：</a:t>
            </a:r>
            <a:r>
              <a:rPr lang="en-US" altLang="zh-CN" sz="3200" b="1" dirty="0">
                <a:solidFill>
                  <a:srgbClr val="0000CC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1.5</a:t>
            </a:r>
            <a:r>
              <a:rPr lang="zh-CN" altLang="en-US" sz="3200" b="1" dirty="0">
                <a:solidFill>
                  <a:srgbClr val="0000CC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小时	</a:t>
            </a:r>
            <a:endParaRPr lang="zh-CN" altLang="en-US" sz="3200" b="1" dirty="0">
              <a:solidFill>
                <a:srgbClr val="0000C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en-US" sz="3200" b="1" dirty="0">
                <a:solidFill>
                  <a:srgbClr val="0000CC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考试内容：以上题目中任抽取一题。闭卷考试，当场交卷！</a:t>
            </a:r>
            <a:endParaRPr lang="zh-CN" altLang="en-US" sz="3200" b="1" dirty="0">
              <a:solidFill>
                <a:srgbClr val="0000C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en-US" sz="3200" b="1" dirty="0">
                <a:solidFill>
                  <a:srgbClr val="0000CC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（只许带文具与计算器，手机关机放书包内）</a:t>
            </a:r>
            <a:endParaRPr lang="zh-CN" altLang="en-US" sz="3200" b="1" dirty="0">
              <a:solidFill>
                <a:srgbClr val="0000C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har char="•"/>
            </a:pPr>
            <a:r>
              <a:rPr lang="zh-CN" altLang="en-US" sz="3200" b="1" dirty="0">
                <a:solidFill>
                  <a:srgbClr val="0000CC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作弊及走后发现仪器（保险丝）损坏者按不及格处！</a:t>
            </a:r>
            <a:endParaRPr lang="zh-CN" altLang="en-US" sz="3200" b="1" dirty="0">
              <a:solidFill>
                <a:srgbClr val="0000C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137" name="图片 404483" descr="PIC_0002"/>
          <p:cNvPicPr>
            <a:picLocks noChangeAspect="1"/>
          </p:cNvPicPr>
          <p:nvPr/>
        </p:nvPicPr>
        <p:blipFill>
          <a:blip r:embed="rId1"/>
          <a:srcRect l="4340" t="20871"/>
          <a:stretch>
            <a:fillRect/>
          </a:stretch>
        </p:blipFill>
        <p:spPr>
          <a:xfrm>
            <a:off x="684213" y="1700213"/>
            <a:ext cx="6884987" cy="4289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8" name="文本框 404484"/>
          <p:cNvSpPr txBox="1"/>
          <p:nvPr/>
        </p:nvSpPr>
        <p:spPr>
          <a:xfrm>
            <a:off x="323850" y="0"/>
            <a:ext cx="5040313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>
                <a:latin typeface="华文仿宋" panose="02010600040101010101" pitchFamily="2" charset="-122"/>
                <a:ea typeface="华文仿宋" panose="02010600040101010101" pitchFamily="2" charset="-122"/>
              </a:rPr>
              <a:t>TDS1000B </a:t>
            </a:r>
            <a:r>
              <a:rPr lang="zh-CN" altLang="en-US" sz="28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数字存储示波器</a:t>
            </a:r>
            <a:endParaRPr lang="zh-CN" altLang="en-US" sz="28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1139" name="矩形标注 404485"/>
          <p:cNvSpPr/>
          <p:nvPr/>
        </p:nvSpPr>
        <p:spPr>
          <a:xfrm>
            <a:off x="1619250" y="620713"/>
            <a:ext cx="3457575" cy="647700"/>
          </a:xfrm>
          <a:prstGeom prst="wedgeRectCallout">
            <a:avLst>
              <a:gd name="adj1" fmla="val -60880"/>
              <a:gd name="adj2" fmla="val 11789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开关按钮（在上方）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0" name="矩形标注 404486"/>
          <p:cNvSpPr/>
          <p:nvPr/>
        </p:nvSpPr>
        <p:spPr>
          <a:xfrm>
            <a:off x="179388" y="5589588"/>
            <a:ext cx="3240087" cy="503237"/>
          </a:xfrm>
          <a:prstGeom prst="wedgeRectCallout">
            <a:avLst>
              <a:gd name="adj1" fmla="val 56171"/>
              <a:gd name="adj2" fmla="val -24369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USB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闪存驱动器接口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1" name="矩形标注 404487"/>
          <p:cNvSpPr/>
          <p:nvPr/>
        </p:nvSpPr>
        <p:spPr>
          <a:xfrm>
            <a:off x="3276600" y="6092825"/>
            <a:ext cx="2735263" cy="503238"/>
          </a:xfrm>
          <a:prstGeom prst="wedgeRectCallout">
            <a:avLst>
              <a:gd name="adj1" fmla="val -16569"/>
              <a:gd name="adj2" fmla="val -35094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内部标准方波信号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2" name="矩形标注 404488"/>
          <p:cNvSpPr/>
          <p:nvPr/>
        </p:nvSpPr>
        <p:spPr>
          <a:xfrm>
            <a:off x="6227763" y="6354763"/>
            <a:ext cx="2519362" cy="503237"/>
          </a:xfrm>
          <a:prstGeom prst="wedgeRectCallout">
            <a:avLst>
              <a:gd name="adj1" fmla="val -87556"/>
              <a:gd name="adj2" fmla="val -38627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测量探头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CH1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3" name="矩形标注 404489"/>
          <p:cNvSpPr/>
          <p:nvPr/>
        </p:nvSpPr>
        <p:spPr>
          <a:xfrm>
            <a:off x="6443663" y="5445125"/>
            <a:ext cx="2016125" cy="504825"/>
          </a:xfrm>
          <a:prstGeom prst="wedgeRectCallout">
            <a:avLst>
              <a:gd name="adj1" fmla="val -82676"/>
              <a:gd name="adj2" fmla="val -22358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测量探头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CH2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61" name="图片 405507" descr="PIC_0001"/>
          <p:cNvPicPr>
            <a:picLocks noChangeAspect="1"/>
          </p:cNvPicPr>
          <p:nvPr/>
        </p:nvPicPr>
        <p:blipFill>
          <a:blip r:embed="rId1"/>
          <a:srcRect r="4521"/>
          <a:stretch>
            <a:fillRect/>
          </a:stretch>
        </p:blipFill>
        <p:spPr>
          <a:xfrm>
            <a:off x="395288" y="1052513"/>
            <a:ext cx="7775575" cy="611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2" name="矩形标注 405508"/>
          <p:cNvSpPr/>
          <p:nvPr/>
        </p:nvSpPr>
        <p:spPr>
          <a:xfrm>
            <a:off x="2051050" y="333375"/>
            <a:ext cx="1584325" cy="495300"/>
          </a:xfrm>
          <a:prstGeom prst="wedgeRectCallout">
            <a:avLst>
              <a:gd name="adj1" fmla="val 73847"/>
              <a:gd name="adj2" fmla="val 18429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保存</a:t>
            </a:r>
            <a:r>
              <a:rPr lang="en-US" altLang="zh-CN" sz="1800" b="1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调用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3" name="矩形标注 405509"/>
          <p:cNvSpPr/>
          <p:nvPr/>
        </p:nvSpPr>
        <p:spPr>
          <a:xfrm>
            <a:off x="3851275" y="188913"/>
            <a:ext cx="1223963" cy="495300"/>
          </a:xfrm>
          <a:prstGeom prst="wedgeRectCallout">
            <a:avLst>
              <a:gd name="adj1" fmla="val 14333"/>
              <a:gd name="adj2" fmla="val 22051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测量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4" name="矩形标注 405510"/>
          <p:cNvSpPr/>
          <p:nvPr/>
        </p:nvSpPr>
        <p:spPr>
          <a:xfrm>
            <a:off x="5219700" y="188913"/>
            <a:ext cx="1223963" cy="495300"/>
          </a:xfrm>
          <a:prstGeom prst="wedgeRectCallout">
            <a:avLst>
              <a:gd name="adj1" fmla="val -30546"/>
              <a:gd name="adj2" fmla="val 23878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采集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5" name="矩形标注 405511"/>
          <p:cNvSpPr/>
          <p:nvPr/>
        </p:nvSpPr>
        <p:spPr>
          <a:xfrm>
            <a:off x="6732588" y="0"/>
            <a:ext cx="1223962" cy="495300"/>
          </a:xfrm>
          <a:prstGeom prst="wedgeRectCallout">
            <a:avLst>
              <a:gd name="adj1" fmla="val -102528"/>
              <a:gd name="adj2" fmla="val 26763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帮助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6" name="矩形标注 405512"/>
          <p:cNvSpPr/>
          <p:nvPr/>
        </p:nvSpPr>
        <p:spPr>
          <a:xfrm>
            <a:off x="0" y="0"/>
            <a:ext cx="1763713" cy="495300"/>
          </a:xfrm>
          <a:prstGeom prst="wedgeRectCallout">
            <a:avLst>
              <a:gd name="adj1" fmla="val 87176"/>
              <a:gd name="adj2" fmla="val 32820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多用途旋钮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7" name="矩形标注 405513"/>
          <p:cNvSpPr/>
          <p:nvPr/>
        </p:nvSpPr>
        <p:spPr>
          <a:xfrm>
            <a:off x="1908175" y="3357563"/>
            <a:ext cx="647700" cy="1223962"/>
          </a:xfrm>
          <a:prstGeom prst="wedgeRectCallout">
            <a:avLst>
              <a:gd name="adj1" fmla="val -114949"/>
              <a:gd name="adj2" fmla="val 7438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选项按钮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8" name="矩形标注 405515"/>
          <p:cNvSpPr/>
          <p:nvPr/>
        </p:nvSpPr>
        <p:spPr>
          <a:xfrm>
            <a:off x="7596188" y="1989138"/>
            <a:ext cx="1008062" cy="358775"/>
          </a:xfrm>
          <a:prstGeom prst="wedgeRectCallout">
            <a:avLst>
              <a:gd name="adj1" fmla="val -291417"/>
              <a:gd name="adj2" fmla="val -6902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显示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9" name="矩形标注 405516"/>
          <p:cNvSpPr/>
          <p:nvPr/>
        </p:nvSpPr>
        <p:spPr>
          <a:xfrm>
            <a:off x="7740650" y="1268413"/>
            <a:ext cx="1223963" cy="360362"/>
          </a:xfrm>
          <a:prstGeom prst="wedgeRectCallout">
            <a:avLst>
              <a:gd name="adj1" fmla="val -205773"/>
              <a:gd name="adj2" fmla="val 9537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默认设置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70" name="矩形标注 405517"/>
          <p:cNvSpPr/>
          <p:nvPr/>
        </p:nvSpPr>
        <p:spPr>
          <a:xfrm>
            <a:off x="7956550" y="404813"/>
            <a:ext cx="1547813" cy="404812"/>
          </a:xfrm>
          <a:prstGeom prst="wedgeRectCallout">
            <a:avLst>
              <a:gd name="adj1" fmla="val -131537"/>
              <a:gd name="adj2" fmla="val 25078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自动设置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71" name="矩形标注 405518"/>
          <p:cNvSpPr/>
          <p:nvPr/>
        </p:nvSpPr>
        <p:spPr>
          <a:xfrm>
            <a:off x="3779838" y="2852738"/>
            <a:ext cx="1152525" cy="360362"/>
          </a:xfrm>
          <a:prstGeom prst="wedgeRectCallout">
            <a:avLst>
              <a:gd name="adj1" fmla="val -77546"/>
              <a:gd name="adj2" fmla="val -34868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自动量程</a:t>
            </a:r>
            <a:endParaRPr lang="zh-CN" altLang="en-US" sz="18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5" name="矩形 435203"/>
          <p:cNvSpPr/>
          <p:nvPr/>
        </p:nvSpPr>
        <p:spPr>
          <a:xfrm>
            <a:off x="539750" y="836613"/>
            <a:ext cx="8135938" cy="31448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457200" indent="-457200"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注意事项</a:t>
            </a:r>
            <a:r>
              <a:rPr lang="en-US" altLang="zh-CN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3200" b="1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注意电源的选择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.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函数电源使用功率输出的方波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示波器测量方波时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必须空载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示波器的黑色探头内部与地相连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测量时必须注意元件的位置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.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09" name="Text Box 4"/>
          <p:cNvSpPr txBox="1"/>
          <p:nvPr/>
        </p:nvSpPr>
        <p:spPr>
          <a:xfrm>
            <a:off x="900113" y="1628775"/>
            <a:ext cx="6624637" cy="914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5400" dirty="0">
                <a:solidFill>
                  <a:srgbClr val="FF0066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电路实验十一</a:t>
            </a:r>
            <a:endParaRPr lang="zh-CN" altLang="en-US" sz="5400" dirty="0">
              <a:solidFill>
                <a:srgbClr val="FF0066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4210" name="Text Box 5"/>
          <p:cNvSpPr txBox="1"/>
          <p:nvPr/>
        </p:nvSpPr>
        <p:spPr>
          <a:xfrm>
            <a:off x="1042988" y="2997200"/>
            <a:ext cx="7058025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三相交流电路的研究</a:t>
            </a:r>
            <a:endParaRPr lang="zh-CN" altLang="en-US" sz="32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AutoShape 4">
            <a:hlinkClick r:id="rId1" action="ppaction://hlinksldjump"/>
          </p:cNvPr>
          <p:cNvSpPr/>
          <p:nvPr/>
        </p:nvSpPr>
        <p:spPr>
          <a:xfrm>
            <a:off x="900113" y="476250"/>
            <a:ext cx="2951162" cy="8636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实验目的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95234" name="AutoShape 5">
            <a:hlinkClick r:id="rId2" action="ppaction://hlinksldjump"/>
          </p:cNvPr>
          <p:cNvSpPr/>
          <p:nvPr/>
        </p:nvSpPr>
        <p:spPr>
          <a:xfrm>
            <a:off x="2916238" y="2852738"/>
            <a:ext cx="3384550" cy="8636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实验线路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95235" name="AutoShape 6">
            <a:hlinkClick r:id="rId3" action="ppaction://hlinksldjump"/>
          </p:cNvPr>
          <p:cNvSpPr/>
          <p:nvPr/>
        </p:nvSpPr>
        <p:spPr>
          <a:xfrm>
            <a:off x="2195513" y="1557338"/>
            <a:ext cx="3384550" cy="8636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实验内容及步骤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95236" name="AutoShape 7">
            <a:hlinkClick r:id="rId4" action="ppaction://hlinksldjump"/>
          </p:cNvPr>
          <p:cNvSpPr/>
          <p:nvPr/>
        </p:nvSpPr>
        <p:spPr>
          <a:xfrm>
            <a:off x="6011863" y="5373688"/>
            <a:ext cx="2592387" cy="8636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注意事项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95237" name="AutoShape 8">
            <a:hlinkClick r:id="rId5" action="ppaction://hlinksldjump"/>
          </p:cNvPr>
          <p:cNvSpPr/>
          <p:nvPr/>
        </p:nvSpPr>
        <p:spPr>
          <a:xfrm>
            <a:off x="4572000" y="4076700"/>
            <a:ext cx="2808288" cy="8636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参考表格</a:t>
            </a:r>
            <a:endParaRPr lang="zh-CN" altLang="en-US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Text Box 5"/>
          <p:cNvSpPr txBox="1"/>
          <p:nvPr/>
        </p:nvSpPr>
        <p:spPr>
          <a:xfrm>
            <a:off x="827088" y="476250"/>
            <a:ext cx="7345362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258" name="Text Box 6"/>
          <p:cNvSpPr txBox="1"/>
          <p:nvPr/>
        </p:nvSpPr>
        <p:spPr>
          <a:xfrm>
            <a:off x="323850" y="981075"/>
            <a:ext cx="8820150" cy="42751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457200" indent="-457200">
              <a:spcBef>
                <a:spcPct val="50000"/>
              </a:spcBef>
              <a:buNone/>
            </a:pPr>
            <a:r>
              <a:rPr lang="zh-CN" altLang="en-US" sz="36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实验目的：</a:t>
            </a:r>
            <a:endParaRPr lang="zh-CN" altLang="en-US" sz="3600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AutoNum type="arabicPeriod"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学习巩固三相交流电路方面的有关知识。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AutoNum type="arabicPeriod"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研究负载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Y/Δ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型联接时，相电压、线电压，相电流、线电流之间的关系。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AutoNum type="arabicPeriod"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了解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型联接时，中线的作用。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None/>
            </a:pP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Char char="•"/>
            </a:pP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6259" name="AutoShape 7">
            <a:hlinkClick r:id="rId1" action="ppaction://hlinksldjump"/>
          </p:cNvPr>
          <p:cNvSpPr/>
          <p:nvPr/>
        </p:nvSpPr>
        <p:spPr>
          <a:xfrm>
            <a:off x="7235825" y="5805488"/>
            <a:ext cx="1368425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Rectangle 4"/>
          <p:cNvSpPr/>
          <p:nvPr/>
        </p:nvSpPr>
        <p:spPr>
          <a:xfrm>
            <a:off x="395288" y="692150"/>
            <a:ext cx="8748712" cy="5691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/>
            <a:r>
              <a:rPr lang="zh-CN" altLang="en-US" sz="32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实验内容及步骤</a:t>
            </a:r>
            <a:r>
              <a:rPr lang="en-US" altLang="zh-CN" sz="32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3200" b="1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负载的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型连接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b="1"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  1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） 在负载对称情况下，分别测量有、无中线时的相、线电压和相、线电流。并分析它们之间的关系。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）在负载三相均不对称情况下，分别测量有、无中线时的相、线电压和相、线电流，中线电压、电流。说明中线的作用。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2. 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相序的判断：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   设计一个用白炽灯与电容组成的相序判断电路，从各相的相电压或灯泡的明、暗判断出实验平台三相电源的正确相序。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负载的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Δ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型连接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b="1"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  1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） 在负载对称情况下，分别测量三相的相、线电压和相、线电流。并分析它们之间的关系。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）在负载三相均不对称情况下，分别测量三相的的相、线电压和相、线电流。</a:t>
            </a:r>
            <a:endParaRPr lang="en-US" altLang="zh-CN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7282" name="AutoShape 5">
            <a:hlinkClick r:id="rId1" action="ppaction://hlinksldjump"/>
          </p:cNvPr>
          <p:cNvSpPr/>
          <p:nvPr/>
        </p:nvSpPr>
        <p:spPr>
          <a:xfrm>
            <a:off x="7235825" y="5805488"/>
            <a:ext cx="1368425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9" name="文本占位符 50178"/>
          <p:cNvSpPr>
            <a:spLocks noGrp="1"/>
          </p:cNvSpPr>
          <p:nvPr/>
        </p:nvSpPr>
        <p:spPr>
          <a:xfrm>
            <a:off x="179388" y="620713"/>
            <a:ext cx="8716963" cy="5969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二、实验线路：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负载情况：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型联接时： 对称：所有灯都亮。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不对称：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相：无灯亮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B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相：二个灯亮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C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相：四个灯亮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Δ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型联接时：对称：所有灯都亮。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不对称：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相：无灯亮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BC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相：二个灯亮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相：四个灯亮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9329" name="组合 18"/>
          <p:cNvGrpSpPr/>
          <p:nvPr/>
        </p:nvGrpSpPr>
        <p:grpSpPr>
          <a:xfrm>
            <a:off x="1763713" y="1412875"/>
            <a:ext cx="4176712" cy="4273550"/>
            <a:chOff x="2778" y="2225"/>
            <a:chExt cx="6576" cy="6730"/>
          </a:xfrm>
        </p:grpSpPr>
        <p:grpSp>
          <p:nvGrpSpPr>
            <p:cNvPr id="99330" name="组合 436250"/>
            <p:cNvGrpSpPr/>
            <p:nvPr/>
          </p:nvGrpSpPr>
          <p:grpSpPr>
            <a:xfrm>
              <a:off x="2777" y="2225"/>
              <a:ext cx="6577" cy="5580"/>
              <a:chOff x="1111" y="890"/>
              <a:chExt cx="2087" cy="1686"/>
            </a:xfrm>
          </p:grpSpPr>
          <p:sp>
            <p:nvSpPr>
              <p:cNvPr id="99331" name="直接连接符 436227"/>
              <p:cNvSpPr/>
              <p:nvPr/>
            </p:nvSpPr>
            <p:spPr>
              <a:xfrm flipV="1">
                <a:off x="2109" y="981"/>
                <a:ext cx="0" cy="86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9332" name="直接连接符 436237"/>
              <p:cNvSpPr/>
              <p:nvPr/>
            </p:nvSpPr>
            <p:spPr>
              <a:xfrm>
                <a:off x="2109" y="1834"/>
                <a:ext cx="742" cy="58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9333" name="直接连接符 436238"/>
              <p:cNvSpPr/>
              <p:nvPr/>
            </p:nvSpPr>
            <p:spPr>
              <a:xfrm flipH="1">
                <a:off x="1383" y="1842"/>
                <a:ext cx="726" cy="5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9334" name="直接连接符 436239"/>
              <p:cNvSpPr/>
              <p:nvPr/>
            </p:nvSpPr>
            <p:spPr>
              <a:xfrm flipV="1">
                <a:off x="2109" y="1525"/>
                <a:ext cx="136" cy="317"/>
              </a:xfrm>
              <a:prstGeom prst="line">
                <a:avLst/>
              </a:prstGeom>
              <a:ln w="28575" cap="flat" cmpd="sng">
                <a:solidFill>
                  <a:schemeClr val="hlink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9335" name="直接连接符 436240"/>
              <p:cNvSpPr/>
              <p:nvPr/>
            </p:nvSpPr>
            <p:spPr>
              <a:xfrm flipH="1" flipV="1">
                <a:off x="2101" y="989"/>
                <a:ext cx="136" cy="544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9336" name="直接连接符 436241"/>
              <p:cNvSpPr/>
              <p:nvPr/>
            </p:nvSpPr>
            <p:spPr>
              <a:xfrm>
                <a:off x="2245" y="1570"/>
                <a:ext cx="590" cy="817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9337" name="直接连接符 436242"/>
              <p:cNvSpPr/>
              <p:nvPr/>
            </p:nvSpPr>
            <p:spPr>
              <a:xfrm flipH="1">
                <a:off x="1383" y="1570"/>
                <a:ext cx="862" cy="817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triangl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99338" name="文本框 436243"/>
              <p:cNvSpPr txBox="1"/>
              <p:nvPr/>
            </p:nvSpPr>
            <p:spPr>
              <a:xfrm>
                <a:off x="2154" y="1026"/>
                <a:ext cx="363" cy="1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U'</a:t>
                </a:r>
                <a:r>
                  <a:rPr lang="en-US" altLang="zh-CN" sz="12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120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339" name="文本框 436244"/>
              <p:cNvSpPr txBox="1"/>
              <p:nvPr/>
            </p:nvSpPr>
            <p:spPr>
              <a:xfrm>
                <a:off x="2426" y="1706"/>
                <a:ext cx="363" cy="1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U'</a:t>
                </a:r>
                <a:r>
                  <a:rPr lang="en-US" altLang="zh-CN" sz="12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sz="12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340" name="文本框 436245"/>
              <p:cNvSpPr txBox="1"/>
              <p:nvPr/>
            </p:nvSpPr>
            <p:spPr>
              <a:xfrm>
                <a:off x="1610" y="1752"/>
                <a:ext cx="363" cy="1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U'</a:t>
                </a:r>
                <a:r>
                  <a:rPr lang="en-US" altLang="zh-CN" sz="12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sz="12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341" name="文本框 436246"/>
              <p:cNvSpPr txBox="1"/>
              <p:nvPr/>
            </p:nvSpPr>
            <p:spPr>
              <a:xfrm>
                <a:off x="1791" y="890"/>
                <a:ext cx="363" cy="1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342" name="文本框 436247"/>
              <p:cNvSpPr txBox="1"/>
              <p:nvPr/>
            </p:nvSpPr>
            <p:spPr>
              <a:xfrm>
                <a:off x="2835" y="2387"/>
                <a:ext cx="363" cy="1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343" name="文本框 436248"/>
              <p:cNvSpPr txBox="1"/>
              <p:nvPr/>
            </p:nvSpPr>
            <p:spPr>
              <a:xfrm>
                <a:off x="1111" y="2205"/>
                <a:ext cx="363" cy="1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120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344" name="文本框 436249"/>
              <p:cNvSpPr txBox="1"/>
              <p:nvPr/>
            </p:nvSpPr>
            <p:spPr>
              <a:xfrm>
                <a:off x="2109" y="1616"/>
                <a:ext cx="590" cy="18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1200">
                    <a:solidFill>
                      <a:schemeClr val="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NN’</a:t>
                </a:r>
                <a:endParaRPr lang="en-US" altLang="zh-CN" sz="12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9345" name="文本框 436251"/>
            <p:cNvSpPr txBox="1"/>
            <p:nvPr/>
          </p:nvSpPr>
          <p:spPr>
            <a:xfrm>
              <a:off x="3797" y="8235"/>
              <a:ext cx="431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中点位移相量图</a:t>
              </a:r>
              <a:endPara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</p:grpSp>
      <p:sp>
        <p:nvSpPr>
          <p:cNvPr id="99346" name="文本框 436252"/>
          <p:cNvSpPr txBox="1"/>
          <p:nvPr/>
        </p:nvSpPr>
        <p:spPr>
          <a:xfrm>
            <a:off x="3563938" y="3429000"/>
            <a:ext cx="360362" cy="3365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sz="1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9347" name="文本框 436253"/>
          <p:cNvSpPr txBox="1"/>
          <p:nvPr/>
        </p:nvSpPr>
        <p:spPr>
          <a:xfrm>
            <a:off x="3995738" y="2636838"/>
            <a:ext cx="504825" cy="3365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N’</a:t>
            </a:r>
            <a:endParaRPr lang="en-US" altLang="zh-CN" sz="16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1377" name="组合 7"/>
          <p:cNvGrpSpPr/>
          <p:nvPr/>
        </p:nvGrpSpPr>
        <p:grpSpPr>
          <a:xfrm>
            <a:off x="914400" y="622300"/>
            <a:ext cx="7086600" cy="5908675"/>
            <a:chOff x="1440" y="979"/>
            <a:chExt cx="11161" cy="9306"/>
          </a:xfrm>
        </p:grpSpPr>
        <p:sp>
          <p:nvSpPr>
            <p:cNvPr id="101378" name="直接连接符 12"/>
            <p:cNvSpPr/>
            <p:nvPr/>
          </p:nvSpPr>
          <p:spPr>
            <a:xfrm flipV="1">
              <a:off x="8749" y="2655"/>
              <a:ext cx="3852" cy="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1379" name="直接连接符 10"/>
            <p:cNvSpPr/>
            <p:nvPr/>
          </p:nvSpPr>
          <p:spPr>
            <a:xfrm flipV="1">
              <a:off x="8748" y="5085"/>
              <a:ext cx="3852" cy="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1380" name="组合 49158"/>
            <p:cNvGrpSpPr/>
            <p:nvPr/>
          </p:nvGrpSpPr>
          <p:grpSpPr>
            <a:xfrm>
              <a:off x="8083" y="2386"/>
              <a:ext cx="798" cy="635"/>
              <a:chOff x="2544" y="1776"/>
              <a:chExt cx="288" cy="288"/>
            </a:xfrm>
          </p:grpSpPr>
          <p:sp>
            <p:nvSpPr>
              <p:cNvPr id="101381" name="椭圆 49159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82" name="直接连接符 49160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1383" name="直接连接符 49161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101384" name="组合 49166"/>
            <p:cNvGrpSpPr/>
            <p:nvPr/>
          </p:nvGrpSpPr>
          <p:grpSpPr>
            <a:xfrm>
              <a:off x="10041" y="4779"/>
              <a:ext cx="798" cy="635"/>
              <a:chOff x="2544" y="1776"/>
              <a:chExt cx="288" cy="288"/>
            </a:xfrm>
          </p:grpSpPr>
          <p:sp>
            <p:nvSpPr>
              <p:cNvPr id="101385" name="椭圆 49167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86" name="直接连接符 49168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1387" name="直接连接符 49169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101388" name="组合 49174"/>
            <p:cNvGrpSpPr/>
            <p:nvPr/>
          </p:nvGrpSpPr>
          <p:grpSpPr>
            <a:xfrm>
              <a:off x="10041" y="2379"/>
              <a:ext cx="798" cy="638"/>
              <a:chOff x="2544" y="1776"/>
              <a:chExt cx="288" cy="288"/>
            </a:xfrm>
          </p:grpSpPr>
          <p:sp>
            <p:nvSpPr>
              <p:cNvPr id="101389" name="椭圆 49175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90" name="直接连接符 49176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1391" name="直接连接符 49177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101392" name="组合 49182"/>
            <p:cNvGrpSpPr/>
            <p:nvPr/>
          </p:nvGrpSpPr>
          <p:grpSpPr>
            <a:xfrm>
              <a:off x="8083" y="4779"/>
              <a:ext cx="798" cy="635"/>
              <a:chOff x="2544" y="1776"/>
              <a:chExt cx="288" cy="288"/>
            </a:xfrm>
          </p:grpSpPr>
          <p:sp>
            <p:nvSpPr>
              <p:cNvPr id="101393" name="椭圆 49183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94" name="直接连接符 49184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1395" name="直接连接符 49185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1396" name="直接连接符 49189"/>
            <p:cNvSpPr/>
            <p:nvPr/>
          </p:nvSpPr>
          <p:spPr>
            <a:xfrm>
              <a:off x="6359" y="7524"/>
              <a:ext cx="3729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1397" name="组合 49190"/>
            <p:cNvGrpSpPr/>
            <p:nvPr/>
          </p:nvGrpSpPr>
          <p:grpSpPr>
            <a:xfrm>
              <a:off x="8083" y="7207"/>
              <a:ext cx="798" cy="635"/>
              <a:chOff x="2544" y="1776"/>
              <a:chExt cx="288" cy="288"/>
            </a:xfrm>
          </p:grpSpPr>
          <p:sp>
            <p:nvSpPr>
              <p:cNvPr id="101398" name="椭圆 49191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399" name="直接连接符 49192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1400" name="直接连接符 49193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1401" name="直接连接符 49202"/>
            <p:cNvSpPr/>
            <p:nvPr/>
          </p:nvSpPr>
          <p:spPr>
            <a:xfrm>
              <a:off x="10705" y="7522"/>
              <a:ext cx="1895" cy="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1402" name="直接连接符 49204"/>
            <p:cNvSpPr/>
            <p:nvPr/>
          </p:nvSpPr>
          <p:spPr>
            <a:xfrm>
              <a:off x="12601" y="2655"/>
              <a:ext cx="1" cy="487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1403" name="矩形 49205"/>
            <p:cNvSpPr/>
            <p:nvPr/>
          </p:nvSpPr>
          <p:spPr>
            <a:xfrm>
              <a:off x="1440" y="2125"/>
              <a:ext cx="3588" cy="816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04" name="文本框 49206"/>
            <p:cNvSpPr txBox="1"/>
            <p:nvPr/>
          </p:nvSpPr>
          <p:spPr>
            <a:xfrm>
              <a:off x="2065" y="4458"/>
              <a:ext cx="865" cy="349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三相交流电源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05" name="直接连接符 49207"/>
            <p:cNvSpPr/>
            <p:nvPr/>
          </p:nvSpPr>
          <p:spPr>
            <a:xfrm flipH="1">
              <a:off x="4495" y="2654"/>
              <a:ext cx="3577" cy="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1406" name="直接连接符 49208"/>
            <p:cNvSpPr/>
            <p:nvPr/>
          </p:nvSpPr>
          <p:spPr>
            <a:xfrm flipH="1">
              <a:off x="4495" y="5092"/>
              <a:ext cx="3576" cy="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1407" name="直接连接符 49209"/>
            <p:cNvSpPr/>
            <p:nvPr/>
          </p:nvSpPr>
          <p:spPr>
            <a:xfrm flipH="1">
              <a:off x="4555" y="7525"/>
              <a:ext cx="252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1408" name="直接连接符 49210"/>
            <p:cNvSpPr/>
            <p:nvPr/>
          </p:nvSpPr>
          <p:spPr>
            <a:xfrm flipH="1">
              <a:off x="4363" y="9755"/>
              <a:ext cx="823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dash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1409" name="直接连接符 49214"/>
            <p:cNvSpPr/>
            <p:nvPr/>
          </p:nvSpPr>
          <p:spPr>
            <a:xfrm flipH="1">
              <a:off x="12601" y="7522"/>
              <a:ext cx="1" cy="2233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1410" name="文本框 49215"/>
            <p:cNvSpPr txBox="1"/>
            <p:nvPr/>
          </p:nvSpPr>
          <p:spPr>
            <a:xfrm>
              <a:off x="3433" y="2550"/>
              <a:ext cx="93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11" name="文本框 49216"/>
            <p:cNvSpPr txBox="1"/>
            <p:nvPr/>
          </p:nvSpPr>
          <p:spPr>
            <a:xfrm>
              <a:off x="3433" y="4668"/>
              <a:ext cx="93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12" name="文本框 49217"/>
            <p:cNvSpPr txBox="1"/>
            <p:nvPr/>
          </p:nvSpPr>
          <p:spPr>
            <a:xfrm>
              <a:off x="3300" y="7210"/>
              <a:ext cx="93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13" name="文本框 49218"/>
            <p:cNvSpPr txBox="1"/>
            <p:nvPr/>
          </p:nvSpPr>
          <p:spPr>
            <a:xfrm>
              <a:off x="3300" y="9225"/>
              <a:ext cx="93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14" name="椭圆 49219"/>
            <p:cNvSpPr/>
            <p:nvPr/>
          </p:nvSpPr>
          <p:spPr>
            <a:xfrm>
              <a:off x="5500" y="2343"/>
              <a:ext cx="840" cy="72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15" name="椭圆 49221"/>
            <p:cNvSpPr/>
            <p:nvPr/>
          </p:nvSpPr>
          <p:spPr>
            <a:xfrm>
              <a:off x="5605" y="4725"/>
              <a:ext cx="840" cy="72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16" name="文本框 49222"/>
            <p:cNvSpPr txBox="1"/>
            <p:nvPr/>
          </p:nvSpPr>
          <p:spPr>
            <a:xfrm>
              <a:off x="5725" y="4725"/>
              <a:ext cx="7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17" name="椭圆 49223"/>
            <p:cNvSpPr/>
            <p:nvPr/>
          </p:nvSpPr>
          <p:spPr>
            <a:xfrm>
              <a:off x="5520" y="7165"/>
              <a:ext cx="840" cy="72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18" name="文本框 49224"/>
            <p:cNvSpPr txBox="1"/>
            <p:nvPr/>
          </p:nvSpPr>
          <p:spPr>
            <a:xfrm>
              <a:off x="5640" y="7165"/>
              <a:ext cx="7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19" name="文本框 49225"/>
            <p:cNvSpPr txBox="1"/>
            <p:nvPr/>
          </p:nvSpPr>
          <p:spPr>
            <a:xfrm>
              <a:off x="5760" y="1765"/>
              <a:ext cx="96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20" name="文本框 49226"/>
            <p:cNvSpPr txBox="1"/>
            <p:nvPr/>
          </p:nvSpPr>
          <p:spPr>
            <a:xfrm>
              <a:off x="5760" y="4045"/>
              <a:ext cx="96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21" name="文本框 49227"/>
            <p:cNvSpPr txBox="1"/>
            <p:nvPr/>
          </p:nvSpPr>
          <p:spPr>
            <a:xfrm>
              <a:off x="5760" y="6445"/>
              <a:ext cx="96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22" name="文本框 49228"/>
            <p:cNvSpPr txBox="1"/>
            <p:nvPr/>
          </p:nvSpPr>
          <p:spPr>
            <a:xfrm>
              <a:off x="5613" y="2343"/>
              <a:ext cx="7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1423" name="组合 3"/>
            <p:cNvGrpSpPr/>
            <p:nvPr/>
          </p:nvGrpSpPr>
          <p:grpSpPr>
            <a:xfrm>
              <a:off x="10041" y="7206"/>
              <a:ext cx="798" cy="635"/>
              <a:chOff x="2544" y="1776"/>
              <a:chExt cx="288" cy="288"/>
            </a:xfrm>
          </p:grpSpPr>
          <p:sp>
            <p:nvSpPr>
              <p:cNvPr id="101424" name="椭圆 4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425" name="直接连接符 5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1426" name="直接连接符 6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1427" name="文本框 14"/>
            <p:cNvSpPr txBox="1"/>
            <p:nvPr/>
          </p:nvSpPr>
          <p:spPr>
            <a:xfrm>
              <a:off x="1669" y="979"/>
              <a:ext cx="292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型对称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ctrTitle"/>
          </p:nvPr>
        </p:nvSpPr>
        <p:spPr>
          <a:xfrm>
            <a:off x="342900" y="588963"/>
            <a:ext cx="8807450" cy="5849937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  <p:txBody>
          <a:bodyPr anchor="t" anchorCtr="0"/>
          <a:p>
            <a:pPr marL="0" indent="0" algn="l" defTabSz="914400" latinLnBrk="0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 baseline="0"/>
              <a:t>三、仿真</a:t>
            </a:r>
            <a:br>
              <a:rPr lang="zh-CN" altLang="en-US" sz="2800"/>
            </a:br>
            <a:r>
              <a:rPr lang="zh-CN" altLang="en-US" sz="2400" baseline="0"/>
              <a:t>要求： </a:t>
            </a:r>
            <a:br>
              <a:rPr lang="zh-CN" altLang="en-US" sz="2400"/>
            </a:br>
            <a:r>
              <a:rPr lang="zh-CN" altLang="en-US" sz="2400" baseline="0"/>
              <a:t>1.熟悉multisim仿真软件</a:t>
            </a:r>
            <a:br>
              <a:rPr lang="zh-CN" altLang="en-US" sz="2400"/>
            </a:br>
            <a:r>
              <a:rPr lang="zh-CN" altLang="en-US" sz="2400" baseline="0"/>
              <a:t>2.仿真内容</a:t>
            </a:r>
            <a:br>
              <a:rPr lang="zh-CN" altLang="en-US" sz="2400"/>
            </a:br>
            <a:r>
              <a:rPr lang="zh-CN" altLang="en-US" sz="2400" baseline="0"/>
              <a:t>   第八章中   实验七：交流阻抗测量</a:t>
            </a:r>
            <a:br>
              <a:rPr lang="zh-CN" altLang="en-US" sz="2400"/>
            </a:br>
            <a:r>
              <a:rPr lang="zh-CN" altLang="en-US" sz="2400" baseline="0"/>
              <a:t>                        实验八：日光灯功率因数的提高</a:t>
            </a:r>
            <a:br>
              <a:rPr lang="zh-CN" altLang="en-US" sz="2400"/>
            </a:br>
            <a:r>
              <a:rPr lang="zh-CN" altLang="en-US" sz="2400" baseline="0"/>
              <a:t>                        实验九：串、并联谐振</a:t>
            </a:r>
            <a:br>
              <a:rPr lang="zh-CN" altLang="en-US" sz="2400"/>
            </a:br>
            <a:r>
              <a:rPr lang="zh-CN" altLang="en-US" sz="2400" baseline="0"/>
              <a:t>                        实验十一：三相相序判断，Y、Δ连接</a:t>
            </a:r>
            <a:br>
              <a:rPr lang="zh-CN" altLang="en-US" sz="2400" baseline="0"/>
            </a:br>
            <a:r>
              <a:rPr lang="zh-CN" altLang="en-US" sz="2400" baseline="0"/>
              <a:t>    第九章中  课题</a:t>
            </a:r>
            <a:r>
              <a:rPr lang="en-US" altLang="zh-CN" sz="2400" baseline="0"/>
              <a:t>1</a:t>
            </a:r>
            <a:r>
              <a:rPr lang="zh-CN" altLang="en-US" sz="2400" baseline="0"/>
              <a:t>中专题</a:t>
            </a:r>
            <a:r>
              <a:rPr lang="en-US" altLang="zh-CN" sz="2400" baseline="0"/>
              <a:t>2, </a:t>
            </a:r>
            <a:r>
              <a:rPr lang="zh-CN" altLang="en-US" sz="2400" baseline="0"/>
              <a:t>课题</a:t>
            </a:r>
            <a:r>
              <a:rPr lang="en-US" altLang="zh-CN" sz="2400" baseline="0"/>
              <a:t>2</a:t>
            </a:r>
            <a:r>
              <a:rPr lang="zh-CN" altLang="en-US" sz="2400" baseline="0"/>
              <a:t>中专题</a:t>
            </a:r>
            <a:r>
              <a:rPr lang="en-US" altLang="zh-CN" sz="2400" baseline="0"/>
              <a:t>2</a:t>
            </a:r>
            <a:r>
              <a:rPr lang="zh-CN" altLang="en-US" sz="2400" baseline="0"/>
              <a:t>和专题</a:t>
            </a:r>
            <a:r>
              <a:rPr lang="en-US" altLang="zh-CN" sz="2400" baseline="0"/>
              <a:t>3, </a:t>
            </a:r>
            <a:r>
              <a:rPr lang="zh-CN" altLang="en-US" sz="2400" baseline="0"/>
              <a:t>课题</a:t>
            </a:r>
            <a:r>
              <a:rPr lang="en-US" altLang="zh-CN" sz="2400" baseline="0"/>
              <a:t>3</a:t>
            </a:r>
            <a:r>
              <a:rPr lang="zh-CN" altLang="en-US" sz="2400" baseline="0"/>
              <a:t>中专题</a:t>
            </a:r>
            <a:r>
              <a:rPr lang="en-US" altLang="zh-CN" sz="2400" baseline="0"/>
              <a:t>2</a:t>
            </a:r>
            <a:br>
              <a:rPr lang="zh-CN" altLang="en-US" sz="2400"/>
            </a:br>
            <a:r>
              <a:rPr lang="zh-CN" altLang="en-US" sz="2400" baseline="0"/>
              <a:t>   每人从上面选择一个题目（仅限交流）进行仿真</a:t>
            </a:r>
            <a:br>
              <a:rPr lang="zh-CN" altLang="en-US" sz="2400"/>
            </a:br>
            <a:r>
              <a:rPr lang="zh-CN" altLang="en-US" sz="2400" baseline="0"/>
              <a:t>3.根据实验任务自拟线路、参数、表格，记录数据、仿真曲线等</a:t>
            </a:r>
            <a:br>
              <a:rPr lang="zh-CN" altLang="en-US" sz="2400"/>
            </a:br>
            <a:r>
              <a:rPr lang="zh-CN" altLang="en-US" sz="2400" baseline="0"/>
              <a:t>4.完成仿真报告，报告格式参照实验指导书P123§7.4.1</a:t>
            </a:r>
            <a:br>
              <a:rPr lang="zh-CN" altLang="en-US" sz="2400"/>
            </a:br>
            <a:r>
              <a:rPr lang="zh-CN" altLang="en-US" sz="2400" baseline="0"/>
              <a:t>5.提交仿真文件、仿真报告（电子稿及打印稿）</a:t>
            </a:r>
            <a:br>
              <a:rPr lang="zh-CN" altLang="en-US" sz="2400"/>
            </a:br>
            <a:br>
              <a:rPr lang="zh-CN" altLang="en-US" sz="2400"/>
            </a:br>
            <a:r>
              <a:rPr lang="zh-CN" altLang="en-US" sz="2400"/>
              <a:t>     </a:t>
            </a:r>
            <a:r>
              <a:rPr lang="zh-CN" altLang="en-US" sz="2400" b="1" baseline="0"/>
              <a:t>不得抄袭！凡内容雷同者均按不及格论处！</a:t>
            </a:r>
            <a:endParaRPr lang="zh-CN" altLang="en-US" sz="2400" b="1" baseline="0"/>
          </a:p>
        </p:txBody>
      </p:sp>
    </p:spTree>
  </p:cSld>
  <p:clrMapOvr>
    <a:masterClrMapping/>
  </p:clrMapOvr>
  <p:transition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2401" name="组合 3"/>
          <p:cNvGrpSpPr/>
          <p:nvPr/>
        </p:nvGrpSpPr>
        <p:grpSpPr>
          <a:xfrm>
            <a:off x="914400" y="622300"/>
            <a:ext cx="7086600" cy="5876925"/>
            <a:chOff x="1440" y="980"/>
            <a:chExt cx="11160" cy="9255"/>
          </a:xfrm>
        </p:grpSpPr>
        <p:sp>
          <p:nvSpPr>
            <p:cNvPr id="102402" name="直接连接符 7"/>
            <p:cNvSpPr/>
            <p:nvPr/>
          </p:nvSpPr>
          <p:spPr>
            <a:xfrm flipV="1">
              <a:off x="10850" y="2605"/>
              <a:ext cx="1750" cy="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03" name="直接连接符 8"/>
            <p:cNvSpPr/>
            <p:nvPr/>
          </p:nvSpPr>
          <p:spPr>
            <a:xfrm flipV="1">
              <a:off x="8748" y="5035"/>
              <a:ext cx="3852" cy="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2404" name="组合 9"/>
            <p:cNvGrpSpPr/>
            <p:nvPr/>
          </p:nvGrpSpPr>
          <p:grpSpPr>
            <a:xfrm>
              <a:off x="8083" y="2335"/>
              <a:ext cx="797" cy="635"/>
              <a:chOff x="2544" y="1776"/>
              <a:chExt cx="288" cy="288"/>
            </a:xfrm>
          </p:grpSpPr>
          <p:sp>
            <p:nvSpPr>
              <p:cNvPr id="102405" name="椭圆 11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06" name="直接连接符 15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07" name="直接连接符 16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102408" name="组合 18"/>
            <p:cNvGrpSpPr/>
            <p:nvPr/>
          </p:nvGrpSpPr>
          <p:grpSpPr>
            <a:xfrm>
              <a:off x="10040" y="4728"/>
              <a:ext cx="800" cy="635"/>
              <a:chOff x="2544" y="1776"/>
              <a:chExt cx="288" cy="288"/>
            </a:xfrm>
          </p:grpSpPr>
          <p:sp>
            <p:nvSpPr>
              <p:cNvPr id="102409" name="椭圆 19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10" name="直接连接符 20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11" name="直接连接符 21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102412" name="组合 22"/>
            <p:cNvGrpSpPr/>
            <p:nvPr/>
          </p:nvGrpSpPr>
          <p:grpSpPr>
            <a:xfrm>
              <a:off x="10040" y="2328"/>
              <a:ext cx="800" cy="637"/>
              <a:chOff x="2544" y="1776"/>
              <a:chExt cx="288" cy="288"/>
            </a:xfrm>
          </p:grpSpPr>
          <p:sp>
            <p:nvSpPr>
              <p:cNvPr id="102413" name="椭圆 23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14" name="直接连接符 24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15" name="直接连接符 25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102416" name="组合 26"/>
            <p:cNvGrpSpPr/>
            <p:nvPr/>
          </p:nvGrpSpPr>
          <p:grpSpPr>
            <a:xfrm>
              <a:off x="8083" y="4728"/>
              <a:ext cx="797" cy="635"/>
              <a:chOff x="2544" y="1776"/>
              <a:chExt cx="288" cy="288"/>
            </a:xfrm>
          </p:grpSpPr>
          <p:sp>
            <p:nvSpPr>
              <p:cNvPr id="102417" name="椭圆 27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18" name="直接连接符 28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19" name="直接连接符 29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2420" name="直接连接符 30"/>
            <p:cNvSpPr/>
            <p:nvPr/>
          </p:nvSpPr>
          <p:spPr>
            <a:xfrm>
              <a:off x="7020" y="7473"/>
              <a:ext cx="3068" cy="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2421" name="组合 31"/>
            <p:cNvGrpSpPr/>
            <p:nvPr/>
          </p:nvGrpSpPr>
          <p:grpSpPr>
            <a:xfrm>
              <a:off x="8083" y="7155"/>
              <a:ext cx="797" cy="635"/>
              <a:chOff x="2544" y="1776"/>
              <a:chExt cx="288" cy="288"/>
            </a:xfrm>
          </p:grpSpPr>
          <p:sp>
            <p:nvSpPr>
              <p:cNvPr id="102422" name="椭圆 32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23" name="直接连接符 33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24" name="直接连接符 34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2425" name="直接连接符 49197"/>
            <p:cNvSpPr/>
            <p:nvPr/>
          </p:nvSpPr>
          <p:spPr>
            <a:xfrm>
              <a:off x="6995" y="8858"/>
              <a:ext cx="3323" cy="0"/>
            </a:xfrm>
            <a:prstGeom prst="line">
              <a:avLst/>
            </a:prstGeom>
            <a:ln w="25400" cap="flat" cmpd="sng">
              <a:solidFill>
                <a:srgbClr val="385D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2426" name="组合 49198"/>
            <p:cNvGrpSpPr/>
            <p:nvPr/>
          </p:nvGrpSpPr>
          <p:grpSpPr>
            <a:xfrm>
              <a:off x="8083" y="8540"/>
              <a:ext cx="797" cy="635"/>
              <a:chOff x="2544" y="1776"/>
              <a:chExt cx="288" cy="288"/>
            </a:xfrm>
          </p:grpSpPr>
          <p:sp>
            <p:nvSpPr>
              <p:cNvPr id="102427" name="椭圆 49199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28" name="直接连接符 49200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29" name="直接连接符 49201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2430" name="直接连接符 35"/>
            <p:cNvSpPr/>
            <p:nvPr/>
          </p:nvSpPr>
          <p:spPr>
            <a:xfrm>
              <a:off x="10705" y="7470"/>
              <a:ext cx="1895" cy="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31" name="直接连接符 36"/>
            <p:cNvSpPr/>
            <p:nvPr/>
          </p:nvSpPr>
          <p:spPr>
            <a:xfrm>
              <a:off x="12600" y="2605"/>
              <a:ext cx="0" cy="491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32" name="矩形 37"/>
            <p:cNvSpPr/>
            <p:nvPr/>
          </p:nvSpPr>
          <p:spPr>
            <a:xfrm>
              <a:off x="1440" y="2075"/>
              <a:ext cx="3588" cy="816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33" name="文本框 38"/>
            <p:cNvSpPr txBox="1"/>
            <p:nvPr/>
          </p:nvSpPr>
          <p:spPr>
            <a:xfrm>
              <a:off x="2065" y="4408"/>
              <a:ext cx="865" cy="349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三相交流电源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34" name="直接连接符 39"/>
            <p:cNvSpPr/>
            <p:nvPr/>
          </p:nvSpPr>
          <p:spPr>
            <a:xfrm flipH="1">
              <a:off x="4495" y="2603"/>
              <a:ext cx="3578" cy="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35" name="直接连接符 40"/>
            <p:cNvSpPr/>
            <p:nvPr/>
          </p:nvSpPr>
          <p:spPr>
            <a:xfrm flipH="1">
              <a:off x="4495" y="5040"/>
              <a:ext cx="3575" cy="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36" name="直接连接符 41"/>
            <p:cNvSpPr/>
            <p:nvPr/>
          </p:nvSpPr>
          <p:spPr>
            <a:xfrm flipH="1">
              <a:off x="4555" y="7475"/>
              <a:ext cx="252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37" name="直接连接符 42"/>
            <p:cNvSpPr/>
            <p:nvPr/>
          </p:nvSpPr>
          <p:spPr>
            <a:xfrm flipH="1">
              <a:off x="4363" y="9705"/>
              <a:ext cx="823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lgDash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38" name="直接连接符 49213"/>
            <p:cNvSpPr/>
            <p:nvPr/>
          </p:nvSpPr>
          <p:spPr>
            <a:xfrm>
              <a:off x="7020" y="7520"/>
              <a:ext cx="0" cy="135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39" name="直接连接符 43"/>
            <p:cNvSpPr/>
            <p:nvPr/>
          </p:nvSpPr>
          <p:spPr>
            <a:xfrm flipH="1">
              <a:off x="12600" y="7520"/>
              <a:ext cx="0" cy="218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2440" name="文本框 44"/>
            <p:cNvSpPr txBox="1"/>
            <p:nvPr/>
          </p:nvSpPr>
          <p:spPr>
            <a:xfrm>
              <a:off x="3433" y="2500"/>
              <a:ext cx="93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1" name="文本框 45"/>
            <p:cNvSpPr txBox="1"/>
            <p:nvPr/>
          </p:nvSpPr>
          <p:spPr>
            <a:xfrm>
              <a:off x="3433" y="4618"/>
              <a:ext cx="93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2" name="文本框 46"/>
            <p:cNvSpPr txBox="1"/>
            <p:nvPr/>
          </p:nvSpPr>
          <p:spPr>
            <a:xfrm>
              <a:off x="3300" y="7160"/>
              <a:ext cx="93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3" name="文本框 47"/>
            <p:cNvSpPr txBox="1"/>
            <p:nvPr/>
          </p:nvSpPr>
          <p:spPr>
            <a:xfrm>
              <a:off x="3300" y="9175"/>
              <a:ext cx="93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4" name="椭圆 48"/>
            <p:cNvSpPr/>
            <p:nvPr/>
          </p:nvSpPr>
          <p:spPr>
            <a:xfrm>
              <a:off x="5500" y="2293"/>
              <a:ext cx="840" cy="72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5" name="椭圆 49"/>
            <p:cNvSpPr/>
            <p:nvPr/>
          </p:nvSpPr>
          <p:spPr>
            <a:xfrm>
              <a:off x="5605" y="4675"/>
              <a:ext cx="840" cy="72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6" name="文本框 50"/>
            <p:cNvSpPr txBox="1"/>
            <p:nvPr/>
          </p:nvSpPr>
          <p:spPr>
            <a:xfrm>
              <a:off x="5725" y="4675"/>
              <a:ext cx="7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7" name="椭圆 51"/>
            <p:cNvSpPr/>
            <p:nvPr/>
          </p:nvSpPr>
          <p:spPr>
            <a:xfrm>
              <a:off x="5520" y="7115"/>
              <a:ext cx="840" cy="72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8" name="文本框 52"/>
            <p:cNvSpPr txBox="1"/>
            <p:nvPr/>
          </p:nvSpPr>
          <p:spPr>
            <a:xfrm>
              <a:off x="5640" y="7115"/>
              <a:ext cx="7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49" name="文本框 53"/>
            <p:cNvSpPr txBox="1"/>
            <p:nvPr/>
          </p:nvSpPr>
          <p:spPr>
            <a:xfrm>
              <a:off x="5760" y="1715"/>
              <a:ext cx="96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50" name="文本框 54"/>
            <p:cNvSpPr txBox="1"/>
            <p:nvPr/>
          </p:nvSpPr>
          <p:spPr>
            <a:xfrm>
              <a:off x="5760" y="3995"/>
              <a:ext cx="96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51" name="文本框 55"/>
            <p:cNvSpPr txBox="1"/>
            <p:nvPr/>
          </p:nvSpPr>
          <p:spPr>
            <a:xfrm>
              <a:off x="5760" y="6395"/>
              <a:ext cx="96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sz="14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52" name="文本框 56"/>
            <p:cNvSpPr txBox="1"/>
            <p:nvPr/>
          </p:nvSpPr>
          <p:spPr>
            <a:xfrm>
              <a:off x="5613" y="2293"/>
              <a:ext cx="7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2453" name="组合 57"/>
            <p:cNvGrpSpPr/>
            <p:nvPr/>
          </p:nvGrpSpPr>
          <p:grpSpPr>
            <a:xfrm>
              <a:off x="10040" y="7155"/>
              <a:ext cx="800" cy="635"/>
              <a:chOff x="2544" y="1776"/>
              <a:chExt cx="288" cy="288"/>
            </a:xfrm>
          </p:grpSpPr>
          <p:sp>
            <p:nvSpPr>
              <p:cNvPr id="102454" name="椭圆 58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55" name="直接连接符 59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56" name="直接连接符 60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102457" name="组合 61"/>
            <p:cNvGrpSpPr/>
            <p:nvPr/>
          </p:nvGrpSpPr>
          <p:grpSpPr>
            <a:xfrm>
              <a:off x="10040" y="8525"/>
              <a:ext cx="800" cy="635"/>
              <a:chOff x="2544" y="1776"/>
              <a:chExt cx="288" cy="288"/>
            </a:xfrm>
          </p:grpSpPr>
          <p:sp>
            <p:nvSpPr>
              <p:cNvPr id="102458" name="椭圆 62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459" name="直接连接符 63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2460" name="直接连接符 64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cxnSp>
          <p:nvCxnSpPr>
            <p:cNvPr id="66" name="直接连接符 65"/>
            <p:cNvCxnSpPr>
              <a:stCxn id="102458" idx="6"/>
            </p:cNvCxnSpPr>
            <p:nvPr/>
          </p:nvCxnSpPr>
          <p:spPr>
            <a:xfrm>
              <a:off x="10840" y="8858"/>
              <a:ext cx="895" cy="13"/>
            </a:xfrm>
            <a:prstGeom prst="line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102458" idx="6"/>
            </p:cNvCxnSpPr>
            <p:nvPr/>
          </p:nvCxnSpPr>
          <p:spPr>
            <a:xfrm flipV="1">
              <a:off x="11735" y="7475"/>
              <a:ext cx="0" cy="1395"/>
            </a:xfrm>
            <a:prstGeom prst="line">
              <a:avLst/>
            </a:prstGeom>
            <a:ln w="22225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63" name="文本框 67"/>
            <p:cNvSpPr txBox="1"/>
            <p:nvPr/>
          </p:nvSpPr>
          <p:spPr>
            <a:xfrm>
              <a:off x="1670" y="980"/>
              <a:ext cx="292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型不对称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5" name="Rectangle 5"/>
          <p:cNvSpPr/>
          <p:nvPr/>
        </p:nvSpPr>
        <p:spPr>
          <a:xfrm>
            <a:off x="1258888" y="1412875"/>
            <a:ext cx="2278062" cy="4824413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26" name="Text Box 6"/>
          <p:cNvSpPr txBox="1"/>
          <p:nvPr/>
        </p:nvSpPr>
        <p:spPr>
          <a:xfrm>
            <a:off x="1655763" y="2682875"/>
            <a:ext cx="549275" cy="2333625"/>
          </a:xfrm>
          <a:prstGeom prst="rect">
            <a:avLst/>
          </a:prstGeom>
          <a:noFill/>
          <a:ln w="9525">
            <a:noFill/>
          </a:ln>
        </p:spPr>
        <p:txBody>
          <a:bodyPr vert="eaVert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三相交流电源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27" name="Text Box 7"/>
          <p:cNvSpPr txBox="1"/>
          <p:nvPr/>
        </p:nvSpPr>
        <p:spPr>
          <a:xfrm>
            <a:off x="2482850" y="1844675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28" name="Text Box 8"/>
          <p:cNvSpPr txBox="1"/>
          <p:nvPr/>
        </p:nvSpPr>
        <p:spPr>
          <a:xfrm>
            <a:off x="2482850" y="3068638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29" name="Text Box 9"/>
          <p:cNvSpPr txBox="1"/>
          <p:nvPr/>
        </p:nvSpPr>
        <p:spPr>
          <a:xfrm>
            <a:off x="2482850" y="4365625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30" name="Text Box 10"/>
          <p:cNvSpPr txBox="1"/>
          <p:nvPr/>
        </p:nvSpPr>
        <p:spPr>
          <a:xfrm>
            <a:off x="2540000" y="5516563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31" name="Line 11"/>
          <p:cNvSpPr/>
          <p:nvPr/>
        </p:nvSpPr>
        <p:spPr>
          <a:xfrm>
            <a:off x="2771775" y="2349500"/>
            <a:ext cx="482441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03432" name="Line 12"/>
          <p:cNvSpPr/>
          <p:nvPr/>
        </p:nvSpPr>
        <p:spPr>
          <a:xfrm>
            <a:off x="2771775" y="3573463"/>
            <a:ext cx="482441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03433" name="Line 13"/>
          <p:cNvSpPr/>
          <p:nvPr/>
        </p:nvSpPr>
        <p:spPr>
          <a:xfrm>
            <a:off x="2771775" y="4868863"/>
            <a:ext cx="482441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03434" name="Line 14"/>
          <p:cNvSpPr/>
          <p:nvPr/>
        </p:nvSpPr>
        <p:spPr>
          <a:xfrm>
            <a:off x="7596188" y="2378075"/>
            <a:ext cx="0" cy="2447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03435" name="Rectangle 15"/>
          <p:cNvSpPr/>
          <p:nvPr/>
        </p:nvSpPr>
        <p:spPr>
          <a:xfrm>
            <a:off x="5435600" y="2205038"/>
            <a:ext cx="215900" cy="2873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36" name="Line 16"/>
          <p:cNvSpPr/>
          <p:nvPr/>
        </p:nvSpPr>
        <p:spPr>
          <a:xfrm>
            <a:off x="5435600" y="2162175"/>
            <a:ext cx="0" cy="36036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03437" name="Line 17"/>
          <p:cNvSpPr/>
          <p:nvPr/>
        </p:nvSpPr>
        <p:spPr>
          <a:xfrm>
            <a:off x="5622925" y="2162175"/>
            <a:ext cx="0" cy="36036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grpSp>
        <p:nvGrpSpPr>
          <p:cNvPr id="103438" name="Group 18"/>
          <p:cNvGrpSpPr/>
          <p:nvPr/>
        </p:nvGrpSpPr>
        <p:grpSpPr>
          <a:xfrm>
            <a:off x="4632325" y="3359150"/>
            <a:ext cx="506413" cy="423863"/>
            <a:chOff x="2544" y="1776"/>
            <a:chExt cx="288" cy="288"/>
          </a:xfrm>
        </p:grpSpPr>
        <p:sp>
          <p:nvSpPr>
            <p:cNvPr id="103439" name="Oval 19"/>
            <p:cNvSpPr/>
            <p:nvPr/>
          </p:nvSpPr>
          <p:spPr>
            <a:xfrm rot="118282">
              <a:off x="2544" y="1776"/>
              <a:ext cx="288" cy="288"/>
            </a:xfrm>
            <a:prstGeom prst="ellipse">
              <a:avLst/>
            </a:prstGeom>
            <a:solidFill>
              <a:srgbClr val="33CC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0" name="Line 20"/>
            <p:cNvSpPr/>
            <p:nvPr/>
          </p:nvSpPr>
          <p:spPr>
            <a:xfrm flipH="1">
              <a:off x="2592" y="1824"/>
              <a:ext cx="192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3441" name="Line 21"/>
            <p:cNvSpPr/>
            <p:nvPr/>
          </p:nvSpPr>
          <p:spPr>
            <a:xfrm>
              <a:off x="2592" y="1824"/>
              <a:ext cx="192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03442" name="Group 22"/>
          <p:cNvGrpSpPr/>
          <p:nvPr/>
        </p:nvGrpSpPr>
        <p:grpSpPr>
          <a:xfrm>
            <a:off x="4632325" y="4654550"/>
            <a:ext cx="506413" cy="425450"/>
            <a:chOff x="2544" y="1776"/>
            <a:chExt cx="288" cy="288"/>
          </a:xfrm>
        </p:grpSpPr>
        <p:sp>
          <p:nvSpPr>
            <p:cNvPr id="103443" name="Oval 23"/>
            <p:cNvSpPr/>
            <p:nvPr/>
          </p:nvSpPr>
          <p:spPr>
            <a:xfrm rot="118282">
              <a:off x="2544" y="1776"/>
              <a:ext cx="288" cy="288"/>
            </a:xfrm>
            <a:prstGeom prst="ellipse">
              <a:avLst/>
            </a:prstGeom>
            <a:solidFill>
              <a:srgbClr val="33CC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44" name="Line 24"/>
            <p:cNvSpPr/>
            <p:nvPr/>
          </p:nvSpPr>
          <p:spPr>
            <a:xfrm flipH="1">
              <a:off x="2592" y="1824"/>
              <a:ext cx="192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3445" name="Line 25"/>
            <p:cNvSpPr/>
            <p:nvPr/>
          </p:nvSpPr>
          <p:spPr>
            <a:xfrm>
              <a:off x="2592" y="1824"/>
              <a:ext cx="192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103446" name="Text Box 26"/>
          <p:cNvSpPr txBox="1"/>
          <p:nvPr/>
        </p:nvSpPr>
        <p:spPr>
          <a:xfrm>
            <a:off x="5291138" y="1700213"/>
            <a:ext cx="1296987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1800">
                <a:latin typeface="Arial" panose="020B0604020202020204" pitchFamily="34" charset="0"/>
                <a:ea typeface="+mn-ea"/>
              </a:rPr>
              <a:t>µ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endParaRPr lang="en-US" altLang="zh-CN" sz="1800">
              <a:latin typeface="Arial" panose="020B0604020202020204" pitchFamily="34" charset="0"/>
              <a:ea typeface="+mn-ea"/>
            </a:endParaRPr>
          </a:p>
        </p:txBody>
      </p:sp>
      <p:sp>
        <p:nvSpPr>
          <p:cNvPr id="103447" name="Text Box 27"/>
          <p:cNvSpPr txBox="1"/>
          <p:nvPr/>
        </p:nvSpPr>
        <p:spPr>
          <a:xfrm>
            <a:off x="971550" y="549275"/>
            <a:ext cx="525621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相序判断线路：</a:t>
            </a:r>
            <a:endParaRPr lang="zh-CN" altLang="en-US" b="1" dirty="0">
              <a:solidFill>
                <a:schemeClr val="hlink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103448" name="Group 18"/>
          <p:cNvGrpSpPr/>
          <p:nvPr/>
        </p:nvGrpSpPr>
        <p:grpSpPr>
          <a:xfrm>
            <a:off x="6000750" y="3359150"/>
            <a:ext cx="506413" cy="423863"/>
            <a:chOff x="2544" y="1776"/>
            <a:chExt cx="288" cy="288"/>
          </a:xfrm>
        </p:grpSpPr>
        <p:sp>
          <p:nvSpPr>
            <p:cNvPr id="103449" name="Oval 19"/>
            <p:cNvSpPr/>
            <p:nvPr/>
          </p:nvSpPr>
          <p:spPr>
            <a:xfrm rot="118282">
              <a:off x="2544" y="1776"/>
              <a:ext cx="288" cy="288"/>
            </a:xfrm>
            <a:prstGeom prst="ellipse">
              <a:avLst/>
            </a:prstGeom>
            <a:solidFill>
              <a:srgbClr val="33CC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0" name="Line 20"/>
            <p:cNvSpPr/>
            <p:nvPr/>
          </p:nvSpPr>
          <p:spPr>
            <a:xfrm flipH="1">
              <a:off x="2592" y="1824"/>
              <a:ext cx="192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3451" name="Line 21"/>
            <p:cNvSpPr/>
            <p:nvPr/>
          </p:nvSpPr>
          <p:spPr>
            <a:xfrm>
              <a:off x="2592" y="1824"/>
              <a:ext cx="192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03452" name="Group 22"/>
          <p:cNvGrpSpPr/>
          <p:nvPr/>
        </p:nvGrpSpPr>
        <p:grpSpPr>
          <a:xfrm>
            <a:off x="6000750" y="4654550"/>
            <a:ext cx="506413" cy="425450"/>
            <a:chOff x="2544" y="1776"/>
            <a:chExt cx="288" cy="288"/>
          </a:xfrm>
        </p:grpSpPr>
        <p:sp>
          <p:nvSpPr>
            <p:cNvPr id="103453" name="Oval 23"/>
            <p:cNvSpPr/>
            <p:nvPr/>
          </p:nvSpPr>
          <p:spPr>
            <a:xfrm rot="118282">
              <a:off x="2544" y="1776"/>
              <a:ext cx="288" cy="288"/>
            </a:xfrm>
            <a:prstGeom prst="ellipse">
              <a:avLst/>
            </a:prstGeom>
            <a:solidFill>
              <a:srgbClr val="33CC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454" name="Line 24"/>
            <p:cNvSpPr/>
            <p:nvPr/>
          </p:nvSpPr>
          <p:spPr>
            <a:xfrm flipH="1">
              <a:off x="2592" y="1824"/>
              <a:ext cx="192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3455" name="Line 25"/>
            <p:cNvSpPr/>
            <p:nvPr/>
          </p:nvSpPr>
          <p:spPr>
            <a:xfrm>
              <a:off x="2592" y="1824"/>
              <a:ext cx="192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5473" name="组合 9"/>
          <p:cNvGrpSpPr/>
          <p:nvPr/>
        </p:nvGrpSpPr>
        <p:grpSpPr>
          <a:xfrm>
            <a:off x="735013" y="622300"/>
            <a:ext cx="8267700" cy="5781675"/>
            <a:chOff x="1157" y="979"/>
            <a:chExt cx="13021" cy="9106"/>
          </a:xfrm>
        </p:grpSpPr>
        <p:sp>
          <p:nvSpPr>
            <p:cNvPr id="105474" name="矩形 48166"/>
            <p:cNvSpPr/>
            <p:nvPr/>
          </p:nvSpPr>
          <p:spPr>
            <a:xfrm>
              <a:off x="1157" y="1925"/>
              <a:ext cx="2928" cy="816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75" name="直接连接符 48134"/>
            <p:cNvSpPr/>
            <p:nvPr/>
          </p:nvSpPr>
          <p:spPr>
            <a:xfrm>
              <a:off x="7277" y="3245"/>
              <a:ext cx="3598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5476" name="组合 48135"/>
            <p:cNvGrpSpPr/>
            <p:nvPr/>
          </p:nvGrpSpPr>
          <p:grpSpPr>
            <a:xfrm>
              <a:off x="8465" y="2885"/>
              <a:ext cx="720" cy="720"/>
              <a:chOff x="2544" y="1776"/>
              <a:chExt cx="288" cy="288"/>
            </a:xfrm>
          </p:grpSpPr>
          <p:sp>
            <p:nvSpPr>
              <p:cNvPr id="105477" name="椭圆 48136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78" name="直接连接符 48137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5479" name="直接连接符 48138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5480" name="直接连接符 48139"/>
            <p:cNvSpPr/>
            <p:nvPr/>
          </p:nvSpPr>
          <p:spPr>
            <a:xfrm>
              <a:off x="10877" y="3245"/>
              <a:ext cx="14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5481" name="组合 48143"/>
            <p:cNvGrpSpPr/>
            <p:nvPr/>
          </p:nvGrpSpPr>
          <p:grpSpPr>
            <a:xfrm>
              <a:off x="10757" y="2886"/>
              <a:ext cx="720" cy="720"/>
              <a:chOff x="2544" y="1776"/>
              <a:chExt cx="288" cy="288"/>
            </a:xfrm>
          </p:grpSpPr>
          <p:sp>
            <p:nvSpPr>
              <p:cNvPr id="105482" name="椭圆 48144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83" name="直接连接符 48145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5484" name="直接连接符 48146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5485" name="直接连接符 48151"/>
            <p:cNvSpPr/>
            <p:nvPr/>
          </p:nvSpPr>
          <p:spPr>
            <a:xfrm>
              <a:off x="7397" y="5285"/>
              <a:ext cx="3479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5486" name="组合 48152"/>
            <p:cNvGrpSpPr/>
            <p:nvPr/>
          </p:nvGrpSpPr>
          <p:grpSpPr>
            <a:xfrm>
              <a:off x="8597" y="4925"/>
              <a:ext cx="720" cy="720"/>
              <a:chOff x="2544" y="1776"/>
              <a:chExt cx="288" cy="288"/>
            </a:xfrm>
          </p:grpSpPr>
          <p:sp>
            <p:nvSpPr>
              <p:cNvPr id="105487" name="椭圆 48153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88" name="直接连接符 48154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5489" name="直接连接符 48155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5490" name="直接连接符 48156"/>
            <p:cNvSpPr/>
            <p:nvPr/>
          </p:nvSpPr>
          <p:spPr>
            <a:xfrm>
              <a:off x="10997" y="5285"/>
              <a:ext cx="14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491" name="文本框 48167"/>
            <p:cNvSpPr txBox="1"/>
            <p:nvPr/>
          </p:nvSpPr>
          <p:spPr>
            <a:xfrm>
              <a:off x="2082" y="4213"/>
              <a:ext cx="865" cy="349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三相交流电源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92" name="文本框 48168"/>
            <p:cNvSpPr txBox="1"/>
            <p:nvPr/>
          </p:nvSpPr>
          <p:spPr>
            <a:xfrm>
              <a:off x="2837" y="3005"/>
              <a:ext cx="93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93" name="文本框 48169"/>
            <p:cNvSpPr txBox="1"/>
            <p:nvPr/>
          </p:nvSpPr>
          <p:spPr>
            <a:xfrm>
              <a:off x="2947" y="5045"/>
              <a:ext cx="93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94" name="文本框 48170"/>
            <p:cNvSpPr txBox="1"/>
            <p:nvPr/>
          </p:nvSpPr>
          <p:spPr>
            <a:xfrm>
              <a:off x="2837" y="8165"/>
              <a:ext cx="93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95" name="直接连接符 48173"/>
            <p:cNvSpPr/>
            <p:nvPr/>
          </p:nvSpPr>
          <p:spPr>
            <a:xfrm>
              <a:off x="7398" y="8524"/>
              <a:ext cx="3479" cy="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5496" name="组合 48174"/>
            <p:cNvGrpSpPr/>
            <p:nvPr/>
          </p:nvGrpSpPr>
          <p:grpSpPr>
            <a:xfrm>
              <a:off x="8597" y="8165"/>
              <a:ext cx="720" cy="720"/>
              <a:chOff x="2544" y="1776"/>
              <a:chExt cx="288" cy="288"/>
            </a:xfrm>
          </p:grpSpPr>
          <p:sp>
            <p:nvSpPr>
              <p:cNvPr id="105497" name="椭圆 48175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8" name="直接连接符 48176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5499" name="直接连接符 48177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5500" name="直接连接符 48188"/>
            <p:cNvSpPr/>
            <p:nvPr/>
          </p:nvSpPr>
          <p:spPr>
            <a:xfrm>
              <a:off x="7277" y="2645"/>
              <a:ext cx="1" cy="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01" name="直接连接符 48190"/>
            <p:cNvSpPr/>
            <p:nvPr/>
          </p:nvSpPr>
          <p:spPr>
            <a:xfrm>
              <a:off x="7397" y="7925"/>
              <a:ext cx="1" cy="59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02" name="直接连接符 48192"/>
            <p:cNvSpPr/>
            <p:nvPr/>
          </p:nvSpPr>
          <p:spPr>
            <a:xfrm>
              <a:off x="12437" y="5285"/>
              <a:ext cx="0" cy="10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03" name="直接连接符 48194"/>
            <p:cNvSpPr/>
            <p:nvPr/>
          </p:nvSpPr>
          <p:spPr>
            <a:xfrm flipH="1">
              <a:off x="3797" y="3245"/>
              <a:ext cx="3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04" name="直接连接符 48195"/>
            <p:cNvSpPr/>
            <p:nvPr/>
          </p:nvSpPr>
          <p:spPr>
            <a:xfrm flipH="1" flipV="1">
              <a:off x="3797" y="5285"/>
              <a:ext cx="36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05" name="直接连接符 48196"/>
            <p:cNvSpPr/>
            <p:nvPr/>
          </p:nvSpPr>
          <p:spPr>
            <a:xfrm flipH="1">
              <a:off x="3797" y="8525"/>
              <a:ext cx="3600" cy="0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06" name="直接连接符 48197"/>
            <p:cNvSpPr/>
            <p:nvPr/>
          </p:nvSpPr>
          <p:spPr>
            <a:xfrm flipH="1">
              <a:off x="12317" y="3245"/>
              <a:ext cx="23" cy="1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07" name="直接连接符 48198"/>
            <p:cNvSpPr/>
            <p:nvPr/>
          </p:nvSpPr>
          <p:spPr>
            <a:xfrm flipH="1">
              <a:off x="7397" y="4445"/>
              <a:ext cx="492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08" name="直接连接符 48199"/>
            <p:cNvSpPr/>
            <p:nvPr/>
          </p:nvSpPr>
          <p:spPr>
            <a:xfrm>
              <a:off x="7397" y="4445"/>
              <a:ext cx="0" cy="8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09" name="直接连接符 48200"/>
            <p:cNvSpPr/>
            <p:nvPr/>
          </p:nvSpPr>
          <p:spPr>
            <a:xfrm>
              <a:off x="12437" y="6365"/>
              <a:ext cx="0" cy="7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10" name="直接连接符 48201"/>
            <p:cNvSpPr/>
            <p:nvPr/>
          </p:nvSpPr>
          <p:spPr>
            <a:xfrm flipH="1">
              <a:off x="7397" y="7085"/>
              <a:ext cx="50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11" name="直接连接符 48202"/>
            <p:cNvSpPr/>
            <p:nvPr/>
          </p:nvSpPr>
          <p:spPr>
            <a:xfrm>
              <a:off x="7397" y="7085"/>
              <a:ext cx="0" cy="8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12" name="直接连接符 48203"/>
            <p:cNvSpPr/>
            <p:nvPr/>
          </p:nvSpPr>
          <p:spPr>
            <a:xfrm>
              <a:off x="7277" y="1925"/>
              <a:ext cx="0" cy="8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13" name="直接连接符 48204"/>
            <p:cNvSpPr/>
            <p:nvPr/>
          </p:nvSpPr>
          <p:spPr>
            <a:xfrm>
              <a:off x="7255" y="1925"/>
              <a:ext cx="58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14" name="直接连接符 48205"/>
            <p:cNvSpPr/>
            <p:nvPr/>
          </p:nvSpPr>
          <p:spPr>
            <a:xfrm>
              <a:off x="13156" y="1925"/>
              <a:ext cx="2" cy="6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5515" name="直接连接符 48206"/>
            <p:cNvSpPr/>
            <p:nvPr/>
          </p:nvSpPr>
          <p:spPr>
            <a:xfrm>
              <a:off x="11467" y="8526"/>
              <a:ext cx="1668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endParaRPr lang="zh-CN" altLang="en-US"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105516" name="组合 48207"/>
            <p:cNvGrpSpPr/>
            <p:nvPr/>
          </p:nvGrpSpPr>
          <p:grpSpPr>
            <a:xfrm>
              <a:off x="5237" y="2885"/>
              <a:ext cx="840" cy="720"/>
              <a:chOff x="2304" y="3648"/>
              <a:chExt cx="336" cy="288"/>
            </a:xfrm>
          </p:grpSpPr>
          <p:sp>
            <p:nvSpPr>
              <p:cNvPr id="105517" name="椭圆 48208"/>
              <p:cNvSpPr/>
              <p:nvPr/>
            </p:nvSpPr>
            <p:spPr>
              <a:xfrm>
                <a:off x="2304" y="3648"/>
                <a:ext cx="336" cy="28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518" name="文本框 48209"/>
              <p:cNvSpPr txBox="1"/>
              <p:nvPr/>
            </p:nvSpPr>
            <p:spPr>
              <a:xfrm>
                <a:off x="2352" y="3648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519" name="组合 48210"/>
            <p:cNvGrpSpPr/>
            <p:nvPr/>
          </p:nvGrpSpPr>
          <p:grpSpPr>
            <a:xfrm>
              <a:off x="5237" y="4913"/>
              <a:ext cx="840" cy="720"/>
              <a:chOff x="2304" y="3648"/>
              <a:chExt cx="336" cy="288"/>
            </a:xfrm>
          </p:grpSpPr>
          <p:sp>
            <p:nvSpPr>
              <p:cNvPr id="105520" name="椭圆 48211"/>
              <p:cNvSpPr/>
              <p:nvPr/>
            </p:nvSpPr>
            <p:spPr>
              <a:xfrm>
                <a:off x="2304" y="3648"/>
                <a:ext cx="336" cy="28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521" name="文本框 48212"/>
              <p:cNvSpPr txBox="1"/>
              <p:nvPr/>
            </p:nvSpPr>
            <p:spPr>
              <a:xfrm>
                <a:off x="2352" y="3648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522" name="组合 48213"/>
            <p:cNvGrpSpPr/>
            <p:nvPr/>
          </p:nvGrpSpPr>
          <p:grpSpPr>
            <a:xfrm>
              <a:off x="5357" y="8165"/>
              <a:ext cx="840" cy="720"/>
              <a:chOff x="2304" y="3648"/>
              <a:chExt cx="336" cy="288"/>
            </a:xfrm>
          </p:grpSpPr>
          <p:sp>
            <p:nvSpPr>
              <p:cNvPr id="105523" name="椭圆 48214"/>
              <p:cNvSpPr/>
              <p:nvPr/>
            </p:nvSpPr>
            <p:spPr>
              <a:xfrm>
                <a:off x="2304" y="3648"/>
                <a:ext cx="336" cy="28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524" name="文本框 48215"/>
              <p:cNvSpPr txBox="1"/>
              <p:nvPr/>
            </p:nvSpPr>
            <p:spPr>
              <a:xfrm>
                <a:off x="2352" y="3648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525" name="组合 48216"/>
            <p:cNvGrpSpPr/>
            <p:nvPr/>
          </p:nvGrpSpPr>
          <p:grpSpPr>
            <a:xfrm>
              <a:off x="9317" y="4085"/>
              <a:ext cx="840" cy="720"/>
              <a:chOff x="2304" y="3648"/>
              <a:chExt cx="336" cy="288"/>
            </a:xfrm>
          </p:grpSpPr>
          <p:sp>
            <p:nvSpPr>
              <p:cNvPr id="105526" name="椭圆 48217"/>
              <p:cNvSpPr/>
              <p:nvPr/>
            </p:nvSpPr>
            <p:spPr>
              <a:xfrm>
                <a:off x="2304" y="3648"/>
                <a:ext cx="336" cy="28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527" name="文本框 48218"/>
              <p:cNvSpPr txBox="1"/>
              <p:nvPr/>
            </p:nvSpPr>
            <p:spPr>
              <a:xfrm>
                <a:off x="2352" y="3648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528" name="组合 48219"/>
            <p:cNvGrpSpPr/>
            <p:nvPr/>
          </p:nvGrpSpPr>
          <p:grpSpPr>
            <a:xfrm>
              <a:off x="9437" y="6725"/>
              <a:ext cx="840" cy="720"/>
              <a:chOff x="2304" y="3648"/>
              <a:chExt cx="336" cy="288"/>
            </a:xfrm>
          </p:grpSpPr>
          <p:sp>
            <p:nvSpPr>
              <p:cNvPr id="105529" name="椭圆 48220"/>
              <p:cNvSpPr/>
              <p:nvPr/>
            </p:nvSpPr>
            <p:spPr>
              <a:xfrm>
                <a:off x="2304" y="3648"/>
                <a:ext cx="336" cy="28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530" name="文本框 48221"/>
              <p:cNvSpPr txBox="1"/>
              <p:nvPr/>
            </p:nvSpPr>
            <p:spPr>
              <a:xfrm>
                <a:off x="2352" y="3648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531" name="组合 48222"/>
            <p:cNvGrpSpPr/>
            <p:nvPr/>
          </p:nvGrpSpPr>
          <p:grpSpPr>
            <a:xfrm>
              <a:off x="12745" y="4925"/>
              <a:ext cx="840" cy="720"/>
              <a:chOff x="2304" y="3648"/>
              <a:chExt cx="336" cy="288"/>
            </a:xfrm>
          </p:grpSpPr>
          <p:sp>
            <p:nvSpPr>
              <p:cNvPr id="105532" name="椭圆 48223"/>
              <p:cNvSpPr/>
              <p:nvPr/>
            </p:nvSpPr>
            <p:spPr>
              <a:xfrm>
                <a:off x="2304" y="3648"/>
                <a:ext cx="336" cy="288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533" name="文本框 48224"/>
              <p:cNvSpPr txBox="1"/>
              <p:nvPr/>
            </p:nvSpPr>
            <p:spPr>
              <a:xfrm>
                <a:off x="2352" y="3648"/>
                <a:ext cx="2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5534" name="组合 1"/>
            <p:cNvGrpSpPr/>
            <p:nvPr/>
          </p:nvGrpSpPr>
          <p:grpSpPr>
            <a:xfrm>
              <a:off x="10757" y="4925"/>
              <a:ext cx="720" cy="720"/>
              <a:chOff x="2544" y="1776"/>
              <a:chExt cx="288" cy="288"/>
            </a:xfrm>
          </p:grpSpPr>
          <p:sp>
            <p:nvSpPr>
              <p:cNvPr id="105535" name="椭圆 2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536" name="直接连接符 3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5537" name="直接连接符 4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105538" name="组合 5"/>
            <p:cNvGrpSpPr/>
            <p:nvPr/>
          </p:nvGrpSpPr>
          <p:grpSpPr>
            <a:xfrm>
              <a:off x="10757" y="8167"/>
              <a:ext cx="720" cy="720"/>
              <a:chOff x="2544" y="1776"/>
              <a:chExt cx="288" cy="288"/>
            </a:xfrm>
          </p:grpSpPr>
          <p:sp>
            <p:nvSpPr>
              <p:cNvPr id="105539" name="椭圆 6"/>
              <p:cNvSpPr/>
              <p:nvPr/>
            </p:nvSpPr>
            <p:spPr>
              <a:xfrm rot="118282">
                <a:off x="2544" y="1776"/>
                <a:ext cx="288" cy="288"/>
              </a:xfrm>
              <a:prstGeom prst="ellipse">
                <a:avLst/>
              </a:prstGeom>
              <a:solidFill>
                <a:srgbClr val="FF99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540" name="直接连接符 7"/>
              <p:cNvSpPr/>
              <p:nvPr/>
            </p:nvSpPr>
            <p:spPr>
              <a:xfrm flipH="1"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5541" name="直接连接符 8"/>
              <p:cNvSpPr/>
              <p:nvPr/>
            </p:nvSpPr>
            <p:spPr>
              <a:xfrm>
                <a:off x="2592" y="1824"/>
                <a:ext cx="192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</p:grpSp>
        <p:sp>
          <p:nvSpPr>
            <p:cNvPr id="105542" name="Text Box 103"/>
            <p:cNvSpPr txBox="1"/>
            <p:nvPr/>
          </p:nvSpPr>
          <p:spPr>
            <a:xfrm>
              <a:off x="9977" y="3867"/>
              <a:ext cx="1020" cy="57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1200" b="1">
                  <a:latin typeface="宋体" panose="02010600030101010101" pitchFamily="2" charset="-122"/>
                  <a:ea typeface="宋体" panose="02010600030101010101" pitchFamily="2" charset="-122"/>
                </a:rPr>
                <a:t>AB</a:t>
              </a:r>
              <a:endParaRPr lang="en-US" altLang="zh-CN" sz="12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543" name="Text Box 103"/>
            <p:cNvSpPr txBox="1"/>
            <p:nvPr/>
          </p:nvSpPr>
          <p:spPr>
            <a:xfrm>
              <a:off x="10157" y="6509"/>
              <a:ext cx="1020" cy="57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1200" b="1">
                  <a:latin typeface="宋体" panose="02010600030101010101" pitchFamily="2" charset="-122"/>
                  <a:ea typeface="宋体" panose="02010600030101010101" pitchFamily="2" charset="-122"/>
                </a:rPr>
                <a:t>BC</a:t>
              </a:r>
              <a:endParaRPr lang="en-US" altLang="zh-CN" sz="12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544" name="Text Box 103"/>
            <p:cNvSpPr txBox="1"/>
            <p:nvPr/>
          </p:nvSpPr>
          <p:spPr>
            <a:xfrm>
              <a:off x="13158" y="4337"/>
              <a:ext cx="1020" cy="57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800" b="1"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r>
                <a:rPr lang="en-US" altLang="zh-CN" sz="1200" b="1">
                  <a:latin typeface="宋体" panose="02010600030101010101" pitchFamily="2" charset="-122"/>
                  <a:ea typeface="宋体" panose="02010600030101010101" pitchFamily="2" charset="-122"/>
                </a:rPr>
                <a:t>CA</a:t>
              </a:r>
              <a:endParaRPr lang="en-US" altLang="zh-CN" sz="12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545" name="文本框 16"/>
            <p:cNvSpPr txBox="1"/>
            <p:nvPr/>
          </p:nvSpPr>
          <p:spPr>
            <a:xfrm>
              <a:off x="1669" y="979"/>
              <a:ext cx="292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Δ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型对称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46" name="Text Box 103"/>
            <p:cNvSpPr txBox="1"/>
            <p:nvPr/>
          </p:nvSpPr>
          <p:spPr>
            <a:xfrm>
              <a:off x="6934" y="3341"/>
              <a:ext cx="928" cy="82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latin typeface="宋体" panose="02010600030101010101" pitchFamily="2" charset="-122"/>
                  <a:ea typeface="宋体" panose="02010600030101010101" pitchFamily="2" charset="-122"/>
                </a:rPr>
                <a:t>A</a:t>
              </a:r>
              <a:endParaRPr lang="en-US" altLang="zh-CN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547" name="Text Box 103"/>
            <p:cNvSpPr txBox="1"/>
            <p:nvPr/>
          </p:nvSpPr>
          <p:spPr>
            <a:xfrm>
              <a:off x="6933" y="5434"/>
              <a:ext cx="928" cy="82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latin typeface="宋体" panose="02010600030101010101" pitchFamily="2" charset="-122"/>
                  <a:ea typeface="宋体" panose="02010600030101010101" pitchFamily="2" charset="-122"/>
                </a:rPr>
                <a:t>B</a:t>
              </a:r>
              <a:endParaRPr lang="en-US" altLang="zh-CN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548" name="Text Box 103"/>
            <p:cNvSpPr txBox="1"/>
            <p:nvPr/>
          </p:nvSpPr>
          <p:spPr>
            <a:xfrm>
              <a:off x="7001" y="8487"/>
              <a:ext cx="928" cy="82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latin typeface="宋体" panose="02010600030101010101" pitchFamily="2" charset="-122"/>
                  <a:ea typeface="宋体" panose="02010600030101010101" pitchFamily="2" charset="-122"/>
                </a:rPr>
                <a:t>C</a:t>
              </a:r>
              <a:endParaRPr lang="en-US" altLang="zh-CN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549" name="Text Box 103"/>
            <p:cNvSpPr txBox="1"/>
            <p:nvPr/>
          </p:nvSpPr>
          <p:spPr>
            <a:xfrm>
              <a:off x="11483" y="3389"/>
              <a:ext cx="928" cy="82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latin typeface="宋体" panose="02010600030101010101" pitchFamily="2" charset="-122"/>
                  <a:ea typeface="宋体" panose="02010600030101010101" pitchFamily="2" charset="-122"/>
                </a:rPr>
                <a:t>X</a:t>
              </a:r>
              <a:endParaRPr lang="en-US" altLang="zh-CN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550" name="Text Box 103"/>
            <p:cNvSpPr txBox="1"/>
            <p:nvPr/>
          </p:nvSpPr>
          <p:spPr>
            <a:xfrm>
              <a:off x="11452" y="5353"/>
              <a:ext cx="928" cy="82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latin typeface="宋体" panose="02010600030101010101" pitchFamily="2" charset="-122"/>
                  <a:ea typeface="宋体" panose="02010600030101010101" pitchFamily="2" charset="-122"/>
                </a:rPr>
                <a:t>Y</a:t>
              </a:r>
              <a:endParaRPr lang="en-US" altLang="zh-CN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5551" name="Text Box 103"/>
            <p:cNvSpPr txBox="1"/>
            <p:nvPr/>
          </p:nvSpPr>
          <p:spPr>
            <a:xfrm>
              <a:off x="11509" y="8533"/>
              <a:ext cx="928" cy="82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800" b="1">
                  <a:latin typeface="宋体" panose="02010600030101010101" pitchFamily="2" charset="-122"/>
                  <a:ea typeface="宋体" panose="02010600030101010101" pitchFamily="2" charset="-122"/>
                </a:rPr>
                <a:t>Z</a:t>
              </a:r>
              <a:endParaRPr lang="en-US" altLang="zh-CN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6497" name="组合 4"/>
          <p:cNvGrpSpPr/>
          <p:nvPr/>
        </p:nvGrpSpPr>
        <p:grpSpPr>
          <a:xfrm>
            <a:off x="744538" y="622300"/>
            <a:ext cx="8267700" cy="5727700"/>
            <a:chOff x="1173" y="980"/>
            <a:chExt cx="13020" cy="9020"/>
          </a:xfrm>
        </p:grpSpPr>
        <p:grpSp>
          <p:nvGrpSpPr>
            <p:cNvPr id="106498" name="组合 95"/>
            <p:cNvGrpSpPr/>
            <p:nvPr/>
          </p:nvGrpSpPr>
          <p:grpSpPr>
            <a:xfrm>
              <a:off x="1173" y="1840"/>
              <a:ext cx="13020" cy="8160"/>
              <a:chOff x="1190" y="1073"/>
              <a:chExt cx="13020" cy="8160"/>
            </a:xfrm>
          </p:grpSpPr>
          <p:sp>
            <p:nvSpPr>
              <p:cNvPr id="106499" name="直接连接符 1"/>
              <p:cNvSpPr/>
              <p:nvPr/>
            </p:nvSpPr>
            <p:spPr>
              <a:xfrm>
                <a:off x="7310" y="2393"/>
                <a:ext cx="1788" cy="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06500" name="组合 2"/>
              <p:cNvGrpSpPr/>
              <p:nvPr/>
            </p:nvGrpSpPr>
            <p:grpSpPr>
              <a:xfrm>
                <a:off x="8498" y="2033"/>
                <a:ext cx="720" cy="720"/>
                <a:chOff x="2544" y="1776"/>
                <a:chExt cx="288" cy="288"/>
              </a:xfrm>
            </p:grpSpPr>
            <p:sp>
              <p:nvSpPr>
                <p:cNvPr id="106501" name="椭圆 15"/>
                <p:cNvSpPr/>
                <p:nvPr/>
              </p:nvSpPr>
              <p:spPr>
                <a:xfrm rot="118282">
                  <a:off x="2544" y="1776"/>
                  <a:ext cx="288" cy="288"/>
                </a:xfrm>
                <a:prstGeom prst="ellipse">
                  <a:avLst/>
                </a:prstGeom>
                <a:solidFill>
                  <a:srgbClr val="FF99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02" name="直接连接符 16"/>
                <p:cNvSpPr/>
                <p:nvPr/>
              </p:nvSpPr>
              <p:spPr>
                <a:xfrm flipH="1"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06503" name="直接连接符 17"/>
                <p:cNvSpPr/>
                <p:nvPr/>
              </p:nvSpPr>
              <p:spPr>
                <a:xfrm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06504" name="直接连接符 18"/>
              <p:cNvSpPr/>
              <p:nvPr/>
            </p:nvSpPr>
            <p:spPr>
              <a:xfrm>
                <a:off x="10910" y="2393"/>
                <a:ext cx="14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06505" name="组合 19"/>
              <p:cNvGrpSpPr/>
              <p:nvPr/>
            </p:nvGrpSpPr>
            <p:grpSpPr>
              <a:xfrm>
                <a:off x="10790" y="2034"/>
                <a:ext cx="720" cy="720"/>
                <a:chOff x="2544" y="1776"/>
                <a:chExt cx="288" cy="288"/>
              </a:xfrm>
            </p:grpSpPr>
            <p:sp>
              <p:nvSpPr>
                <p:cNvPr id="106506" name="椭圆 20"/>
                <p:cNvSpPr/>
                <p:nvPr/>
              </p:nvSpPr>
              <p:spPr>
                <a:xfrm rot="118282">
                  <a:off x="2544" y="1776"/>
                  <a:ext cx="288" cy="288"/>
                </a:xfrm>
                <a:prstGeom prst="ellipse">
                  <a:avLst/>
                </a:prstGeom>
                <a:solidFill>
                  <a:srgbClr val="FF99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07" name="直接连接符 21"/>
                <p:cNvSpPr/>
                <p:nvPr/>
              </p:nvSpPr>
              <p:spPr>
                <a:xfrm flipH="1"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06508" name="直接连接符 22"/>
                <p:cNvSpPr/>
                <p:nvPr/>
              </p:nvSpPr>
              <p:spPr>
                <a:xfrm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06509" name="直接连接符 23"/>
              <p:cNvSpPr/>
              <p:nvPr/>
            </p:nvSpPr>
            <p:spPr>
              <a:xfrm>
                <a:off x="7430" y="4433"/>
                <a:ext cx="3479" cy="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06510" name="组合 24"/>
              <p:cNvGrpSpPr/>
              <p:nvPr/>
            </p:nvGrpSpPr>
            <p:grpSpPr>
              <a:xfrm>
                <a:off x="8630" y="4073"/>
                <a:ext cx="720" cy="720"/>
                <a:chOff x="2544" y="1776"/>
                <a:chExt cx="288" cy="288"/>
              </a:xfrm>
            </p:grpSpPr>
            <p:sp>
              <p:nvSpPr>
                <p:cNvPr id="106511" name="椭圆 25"/>
                <p:cNvSpPr/>
                <p:nvPr/>
              </p:nvSpPr>
              <p:spPr>
                <a:xfrm rot="118282">
                  <a:off x="2544" y="1776"/>
                  <a:ext cx="288" cy="288"/>
                </a:xfrm>
                <a:prstGeom prst="ellipse">
                  <a:avLst/>
                </a:prstGeom>
                <a:solidFill>
                  <a:srgbClr val="FF99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12" name="直接连接符 26"/>
                <p:cNvSpPr/>
                <p:nvPr/>
              </p:nvSpPr>
              <p:spPr>
                <a:xfrm flipH="1"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06513" name="直接连接符 27"/>
                <p:cNvSpPr/>
                <p:nvPr/>
              </p:nvSpPr>
              <p:spPr>
                <a:xfrm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06514" name="直接连接符 28"/>
              <p:cNvSpPr/>
              <p:nvPr/>
            </p:nvSpPr>
            <p:spPr>
              <a:xfrm>
                <a:off x="11030" y="4433"/>
                <a:ext cx="14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15" name="矩形 29"/>
              <p:cNvSpPr/>
              <p:nvPr/>
            </p:nvSpPr>
            <p:spPr>
              <a:xfrm>
                <a:off x="1190" y="1073"/>
                <a:ext cx="2928" cy="8160"/>
              </a:xfrm>
              <a:prstGeom prst="rect">
                <a:avLst/>
              </a:prstGeom>
              <a:solidFill>
                <a:srgbClr val="00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516" name="文本框 30"/>
              <p:cNvSpPr txBox="1"/>
              <p:nvPr/>
            </p:nvSpPr>
            <p:spPr>
              <a:xfrm>
                <a:off x="2115" y="3361"/>
                <a:ext cx="865" cy="349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vert="eaVert"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三相交流电源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517" name="文本框 31"/>
              <p:cNvSpPr txBox="1"/>
              <p:nvPr/>
            </p:nvSpPr>
            <p:spPr>
              <a:xfrm>
                <a:off x="2870" y="2153"/>
                <a:ext cx="930" cy="7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518" name="文本框 32"/>
              <p:cNvSpPr txBox="1"/>
              <p:nvPr/>
            </p:nvSpPr>
            <p:spPr>
              <a:xfrm>
                <a:off x="2980" y="4193"/>
                <a:ext cx="930" cy="7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519" name="文本框 33"/>
              <p:cNvSpPr txBox="1"/>
              <p:nvPr/>
            </p:nvSpPr>
            <p:spPr>
              <a:xfrm>
                <a:off x="2870" y="7313"/>
                <a:ext cx="930" cy="7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W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520" name="直接连接符 34"/>
              <p:cNvSpPr/>
              <p:nvPr/>
            </p:nvSpPr>
            <p:spPr>
              <a:xfrm>
                <a:off x="7400" y="7073"/>
                <a:ext cx="3510" cy="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06521" name="组合 35"/>
              <p:cNvGrpSpPr/>
              <p:nvPr/>
            </p:nvGrpSpPr>
            <p:grpSpPr>
              <a:xfrm>
                <a:off x="8600" y="6713"/>
                <a:ext cx="720" cy="720"/>
                <a:chOff x="2544" y="1776"/>
                <a:chExt cx="288" cy="288"/>
              </a:xfrm>
            </p:grpSpPr>
            <p:sp>
              <p:nvSpPr>
                <p:cNvPr id="106522" name="椭圆 36"/>
                <p:cNvSpPr/>
                <p:nvPr/>
              </p:nvSpPr>
              <p:spPr>
                <a:xfrm rot="118282">
                  <a:off x="2544" y="1776"/>
                  <a:ext cx="288" cy="288"/>
                </a:xfrm>
                <a:prstGeom prst="ellipse">
                  <a:avLst/>
                </a:prstGeom>
                <a:solidFill>
                  <a:srgbClr val="FF99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23" name="直接连接符 37"/>
                <p:cNvSpPr/>
                <p:nvPr/>
              </p:nvSpPr>
              <p:spPr>
                <a:xfrm flipH="1"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06524" name="直接连接符 38"/>
                <p:cNvSpPr/>
                <p:nvPr/>
              </p:nvSpPr>
              <p:spPr>
                <a:xfrm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06525" name="直接连接符 39"/>
              <p:cNvSpPr/>
              <p:nvPr/>
            </p:nvSpPr>
            <p:spPr>
              <a:xfrm>
                <a:off x="11000" y="7073"/>
                <a:ext cx="14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26" name="直接连接符 40"/>
              <p:cNvSpPr/>
              <p:nvPr/>
            </p:nvSpPr>
            <p:spPr>
              <a:xfrm>
                <a:off x="7400" y="8153"/>
                <a:ext cx="3629" cy="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06527" name="组合 41"/>
              <p:cNvGrpSpPr/>
              <p:nvPr/>
            </p:nvGrpSpPr>
            <p:grpSpPr>
              <a:xfrm>
                <a:off x="8600" y="7793"/>
                <a:ext cx="720" cy="720"/>
                <a:chOff x="2544" y="1776"/>
                <a:chExt cx="288" cy="288"/>
              </a:xfrm>
            </p:grpSpPr>
            <p:sp>
              <p:nvSpPr>
                <p:cNvPr id="106528" name="椭圆 42"/>
                <p:cNvSpPr/>
                <p:nvPr/>
              </p:nvSpPr>
              <p:spPr>
                <a:xfrm rot="118282">
                  <a:off x="2544" y="1776"/>
                  <a:ext cx="288" cy="288"/>
                </a:xfrm>
                <a:prstGeom prst="ellipse">
                  <a:avLst/>
                </a:prstGeom>
                <a:solidFill>
                  <a:srgbClr val="FF99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29" name="直接连接符 43"/>
                <p:cNvSpPr/>
                <p:nvPr/>
              </p:nvSpPr>
              <p:spPr>
                <a:xfrm flipH="1"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06530" name="直接连接符 44"/>
                <p:cNvSpPr/>
                <p:nvPr/>
              </p:nvSpPr>
              <p:spPr>
                <a:xfrm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06531" name="直接连接符 45"/>
              <p:cNvSpPr/>
              <p:nvPr/>
            </p:nvSpPr>
            <p:spPr>
              <a:xfrm>
                <a:off x="11000" y="8153"/>
                <a:ext cx="14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oval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32" name="直接连接符 46"/>
              <p:cNvSpPr/>
              <p:nvPr/>
            </p:nvSpPr>
            <p:spPr>
              <a:xfrm>
                <a:off x="7310" y="1793"/>
                <a:ext cx="1" cy="60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33" name="直接连接符 47"/>
              <p:cNvSpPr/>
              <p:nvPr/>
            </p:nvSpPr>
            <p:spPr>
              <a:xfrm>
                <a:off x="7430" y="7073"/>
                <a:ext cx="0" cy="10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34" name="直接连接符 48"/>
              <p:cNvSpPr/>
              <p:nvPr/>
            </p:nvSpPr>
            <p:spPr>
              <a:xfrm>
                <a:off x="12470" y="4433"/>
                <a:ext cx="0" cy="10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35" name="直接连接符 49"/>
              <p:cNvSpPr/>
              <p:nvPr/>
            </p:nvSpPr>
            <p:spPr>
              <a:xfrm>
                <a:off x="12470" y="7103"/>
                <a:ext cx="0" cy="108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36" name="直接连接符 50"/>
              <p:cNvSpPr/>
              <p:nvPr/>
            </p:nvSpPr>
            <p:spPr>
              <a:xfrm flipH="1">
                <a:off x="3830" y="2393"/>
                <a:ext cx="348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37" name="直接连接符 51"/>
              <p:cNvSpPr/>
              <p:nvPr/>
            </p:nvSpPr>
            <p:spPr>
              <a:xfrm flipH="1" flipV="1">
                <a:off x="3830" y="4433"/>
                <a:ext cx="360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38" name="直接连接符 52"/>
              <p:cNvSpPr/>
              <p:nvPr/>
            </p:nvSpPr>
            <p:spPr>
              <a:xfrm flipH="1">
                <a:off x="3830" y="7673"/>
                <a:ext cx="360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oval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39" name="直接连接符 53"/>
              <p:cNvSpPr/>
              <p:nvPr/>
            </p:nvSpPr>
            <p:spPr>
              <a:xfrm flipH="1">
                <a:off x="12350" y="2393"/>
                <a:ext cx="23" cy="120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40" name="直接连接符 54"/>
              <p:cNvSpPr/>
              <p:nvPr/>
            </p:nvSpPr>
            <p:spPr>
              <a:xfrm flipH="1">
                <a:off x="7430" y="3593"/>
                <a:ext cx="492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41" name="直接连接符 55"/>
              <p:cNvSpPr/>
              <p:nvPr/>
            </p:nvSpPr>
            <p:spPr>
              <a:xfrm>
                <a:off x="7430" y="3593"/>
                <a:ext cx="0" cy="8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42" name="直接连接符 56"/>
              <p:cNvSpPr/>
              <p:nvPr/>
            </p:nvSpPr>
            <p:spPr>
              <a:xfrm>
                <a:off x="12470" y="5513"/>
                <a:ext cx="0" cy="72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43" name="直接连接符 57"/>
              <p:cNvSpPr/>
              <p:nvPr/>
            </p:nvSpPr>
            <p:spPr>
              <a:xfrm flipH="1">
                <a:off x="7430" y="6233"/>
                <a:ext cx="50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44" name="直接连接符 58"/>
              <p:cNvSpPr/>
              <p:nvPr/>
            </p:nvSpPr>
            <p:spPr>
              <a:xfrm>
                <a:off x="7430" y="6233"/>
                <a:ext cx="0" cy="8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45" name="直接连接符 59"/>
              <p:cNvSpPr/>
              <p:nvPr/>
            </p:nvSpPr>
            <p:spPr>
              <a:xfrm>
                <a:off x="7310" y="1073"/>
                <a:ext cx="0" cy="8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46" name="直接连接符 60"/>
              <p:cNvSpPr/>
              <p:nvPr/>
            </p:nvSpPr>
            <p:spPr>
              <a:xfrm>
                <a:off x="7288" y="1073"/>
                <a:ext cx="588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47" name="直接连接符 61"/>
              <p:cNvSpPr/>
              <p:nvPr/>
            </p:nvSpPr>
            <p:spPr>
              <a:xfrm>
                <a:off x="13190" y="1073"/>
                <a:ext cx="0" cy="600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106548" name="直接连接符 62"/>
              <p:cNvSpPr/>
              <p:nvPr/>
            </p:nvSpPr>
            <p:spPr>
              <a:xfrm>
                <a:off x="12470" y="7073"/>
                <a:ext cx="72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p>
                <a:endParaRPr lang="zh-CN" altLang="en-US">
                  <a:latin typeface="Calibri" panose="020F0502020204030204" pitchFamily="34" charset="0"/>
                  <a:ea typeface="Arial" panose="020B0604020202020204" pitchFamily="34" charset="0"/>
                </a:endParaRPr>
              </a:p>
            </p:txBody>
          </p:sp>
          <p:grpSp>
            <p:nvGrpSpPr>
              <p:cNvPr id="106549" name="组合 63"/>
              <p:cNvGrpSpPr/>
              <p:nvPr/>
            </p:nvGrpSpPr>
            <p:grpSpPr>
              <a:xfrm>
                <a:off x="5270" y="2033"/>
                <a:ext cx="840" cy="720"/>
                <a:chOff x="2304" y="3648"/>
                <a:chExt cx="336" cy="288"/>
              </a:xfrm>
            </p:grpSpPr>
            <p:sp>
              <p:nvSpPr>
                <p:cNvPr id="106550" name="椭圆 64"/>
                <p:cNvSpPr/>
                <p:nvPr/>
              </p:nvSpPr>
              <p:spPr>
                <a:xfrm>
                  <a:off x="2304" y="3648"/>
                  <a:ext cx="336" cy="288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51" name="文本框 65"/>
                <p:cNvSpPr txBox="1"/>
                <p:nvPr/>
              </p:nvSpPr>
              <p:spPr>
                <a:xfrm>
                  <a:off x="2352" y="3648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  <a:endPara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06552" name="组合 66"/>
              <p:cNvGrpSpPr/>
              <p:nvPr/>
            </p:nvGrpSpPr>
            <p:grpSpPr>
              <a:xfrm>
                <a:off x="5270" y="4061"/>
                <a:ext cx="840" cy="720"/>
                <a:chOff x="2304" y="3648"/>
                <a:chExt cx="336" cy="288"/>
              </a:xfrm>
            </p:grpSpPr>
            <p:sp>
              <p:nvSpPr>
                <p:cNvPr id="106553" name="椭圆 67"/>
                <p:cNvSpPr/>
                <p:nvPr/>
              </p:nvSpPr>
              <p:spPr>
                <a:xfrm>
                  <a:off x="2304" y="3648"/>
                  <a:ext cx="336" cy="288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54" name="文本框 68"/>
                <p:cNvSpPr txBox="1"/>
                <p:nvPr/>
              </p:nvSpPr>
              <p:spPr>
                <a:xfrm>
                  <a:off x="2352" y="3648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  <a:endPara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06555" name="组合 69"/>
              <p:cNvGrpSpPr/>
              <p:nvPr/>
            </p:nvGrpSpPr>
            <p:grpSpPr>
              <a:xfrm>
                <a:off x="5390" y="7313"/>
                <a:ext cx="840" cy="720"/>
                <a:chOff x="2304" y="3648"/>
                <a:chExt cx="336" cy="288"/>
              </a:xfrm>
            </p:grpSpPr>
            <p:sp>
              <p:nvSpPr>
                <p:cNvPr id="106556" name="椭圆 70"/>
                <p:cNvSpPr/>
                <p:nvPr/>
              </p:nvSpPr>
              <p:spPr>
                <a:xfrm>
                  <a:off x="2304" y="3648"/>
                  <a:ext cx="336" cy="288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57" name="文本框 71"/>
                <p:cNvSpPr txBox="1"/>
                <p:nvPr/>
              </p:nvSpPr>
              <p:spPr>
                <a:xfrm>
                  <a:off x="2352" y="3648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  <a:endPara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06558" name="组合 72"/>
              <p:cNvGrpSpPr/>
              <p:nvPr/>
            </p:nvGrpSpPr>
            <p:grpSpPr>
              <a:xfrm>
                <a:off x="9350" y="3233"/>
                <a:ext cx="840" cy="720"/>
                <a:chOff x="2304" y="3648"/>
                <a:chExt cx="336" cy="288"/>
              </a:xfrm>
            </p:grpSpPr>
            <p:sp>
              <p:nvSpPr>
                <p:cNvPr id="106559" name="椭圆 73"/>
                <p:cNvSpPr/>
                <p:nvPr/>
              </p:nvSpPr>
              <p:spPr>
                <a:xfrm>
                  <a:off x="2304" y="3648"/>
                  <a:ext cx="336" cy="288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60" name="文本框 74"/>
                <p:cNvSpPr txBox="1"/>
                <p:nvPr/>
              </p:nvSpPr>
              <p:spPr>
                <a:xfrm>
                  <a:off x="2352" y="3648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  <a:endPara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06561" name="组合 75"/>
              <p:cNvGrpSpPr/>
              <p:nvPr/>
            </p:nvGrpSpPr>
            <p:grpSpPr>
              <a:xfrm>
                <a:off x="9470" y="5873"/>
                <a:ext cx="840" cy="720"/>
                <a:chOff x="2304" y="3648"/>
                <a:chExt cx="336" cy="288"/>
              </a:xfrm>
            </p:grpSpPr>
            <p:sp>
              <p:nvSpPr>
                <p:cNvPr id="106562" name="椭圆 76"/>
                <p:cNvSpPr/>
                <p:nvPr/>
              </p:nvSpPr>
              <p:spPr>
                <a:xfrm>
                  <a:off x="2304" y="3648"/>
                  <a:ext cx="336" cy="288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63" name="文本框 77"/>
                <p:cNvSpPr txBox="1"/>
                <p:nvPr/>
              </p:nvSpPr>
              <p:spPr>
                <a:xfrm>
                  <a:off x="2352" y="3648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  <a:endPara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06564" name="组合 78"/>
              <p:cNvGrpSpPr/>
              <p:nvPr/>
            </p:nvGrpSpPr>
            <p:grpSpPr>
              <a:xfrm>
                <a:off x="12778" y="4073"/>
                <a:ext cx="840" cy="720"/>
                <a:chOff x="2304" y="3648"/>
                <a:chExt cx="336" cy="288"/>
              </a:xfrm>
            </p:grpSpPr>
            <p:sp>
              <p:nvSpPr>
                <p:cNvPr id="106565" name="椭圆 79"/>
                <p:cNvSpPr/>
                <p:nvPr/>
              </p:nvSpPr>
              <p:spPr>
                <a:xfrm>
                  <a:off x="2304" y="3648"/>
                  <a:ext cx="336" cy="288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66" name="文本框 80"/>
                <p:cNvSpPr txBox="1"/>
                <p:nvPr/>
              </p:nvSpPr>
              <p:spPr>
                <a:xfrm>
                  <a:off x="2352" y="3648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A</a:t>
                  </a:r>
                  <a:endPara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06567" name="组合 81"/>
              <p:cNvGrpSpPr/>
              <p:nvPr/>
            </p:nvGrpSpPr>
            <p:grpSpPr>
              <a:xfrm>
                <a:off x="10790" y="4073"/>
                <a:ext cx="720" cy="720"/>
                <a:chOff x="2544" y="1776"/>
                <a:chExt cx="288" cy="288"/>
              </a:xfrm>
            </p:grpSpPr>
            <p:sp>
              <p:nvSpPr>
                <p:cNvPr id="106568" name="椭圆 82"/>
                <p:cNvSpPr/>
                <p:nvPr/>
              </p:nvSpPr>
              <p:spPr>
                <a:xfrm rot="118282">
                  <a:off x="2544" y="1776"/>
                  <a:ext cx="288" cy="288"/>
                </a:xfrm>
                <a:prstGeom prst="ellipse">
                  <a:avLst/>
                </a:prstGeom>
                <a:solidFill>
                  <a:srgbClr val="FF99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69" name="直接连接符 83"/>
                <p:cNvSpPr/>
                <p:nvPr/>
              </p:nvSpPr>
              <p:spPr>
                <a:xfrm flipH="1"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06570" name="直接连接符 84"/>
                <p:cNvSpPr/>
                <p:nvPr/>
              </p:nvSpPr>
              <p:spPr>
                <a:xfrm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106571" name="组合 85"/>
              <p:cNvGrpSpPr/>
              <p:nvPr/>
            </p:nvGrpSpPr>
            <p:grpSpPr>
              <a:xfrm>
                <a:off x="10790" y="6713"/>
                <a:ext cx="720" cy="720"/>
                <a:chOff x="2544" y="1776"/>
                <a:chExt cx="288" cy="288"/>
              </a:xfrm>
            </p:grpSpPr>
            <p:sp>
              <p:nvSpPr>
                <p:cNvPr id="106572" name="椭圆 86"/>
                <p:cNvSpPr/>
                <p:nvPr/>
              </p:nvSpPr>
              <p:spPr>
                <a:xfrm rot="118282">
                  <a:off x="2544" y="1776"/>
                  <a:ext cx="288" cy="288"/>
                </a:xfrm>
                <a:prstGeom prst="ellipse">
                  <a:avLst/>
                </a:prstGeom>
                <a:solidFill>
                  <a:srgbClr val="FF99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73" name="直接连接符 87"/>
                <p:cNvSpPr/>
                <p:nvPr/>
              </p:nvSpPr>
              <p:spPr>
                <a:xfrm flipH="1"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06574" name="直接连接符 88"/>
                <p:cNvSpPr/>
                <p:nvPr/>
              </p:nvSpPr>
              <p:spPr>
                <a:xfrm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</p:grpSp>
          <p:grpSp>
            <p:nvGrpSpPr>
              <p:cNvPr id="106575" name="组合 89"/>
              <p:cNvGrpSpPr/>
              <p:nvPr/>
            </p:nvGrpSpPr>
            <p:grpSpPr>
              <a:xfrm>
                <a:off x="10790" y="7793"/>
                <a:ext cx="720" cy="720"/>
                <a:chOff x="2544" y="1776"/>
                <a:chExt cx="288" cy="288"/>
              </a:xfrm>
            </p:grpSpPr>
            <p:sp>
              <p:nvSpPr>
                <p:cNvPr id="106576" name="椭圆 90"/>
                <p:cNvSpPr/>
                <p:nvPr/>
              </p:nvSpPr>
              <p:spPr>
                <a:xfrm rot="118282">
                  <a:off x="2544" y="1776"/>
                  <a:ext cx="288" cy="288"/>
                </a:xfrm>
                <a:prstGeom prst="ellipse">
                  <a:avLst/>
                </a:prstGeom>
                <a:solidFill>
                  <a:srgbClr val="FF9933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77" name="直接连接符 91"/>
                <p:cNvSpPr/>
                <p:nvPr/>
              </p:nvSpPr>
              <p:spPr>
                <a:xfrm flipH="1"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106578" name="直接连接符 92"/>
                <p:cNvSpPr/>
                <p:nvPr/>
              </p:nvSpPr>
              <p:spPr>
                <a:xfrm>
                  <a:off x="2592" y="1824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p>
                  <a:endParaRPr lang="zh-CN" altLang="en-US">
                    <a:latin typeface="Calibri" panose="020F0502020204030204" pitchFamily="34" charset="0"/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106579" name="Text Box 103"/>
              <p:cNvSpPr txBox="1"/>
              <p:nvPr/>
            </p:nvSpPr>
            <p:spPr>
              <a:xfrm>
                <a:off x="10010" y="3015"/>
                <a:ext cx="1020" cy="5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en-US" altLang="zh-CN" sz="1200" b="1">
                    <a:latin typeface="宋体" panose="02010600030101010101" pitchFamily="2" charset="-122"/>
                    <a:ea typeface="宋体" panose="02010600030101010101" pitchFamily="2" charset="-122"/>
                  </a:rPr>
                  <a:t>AB</a:t>
                </a:r>
                <a:endParaRPr lang="en-US" altLang="zh-CN" sz="12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580" name="Text Box 103"/>
              <p:cNvSpPr txBox="1"/>
              <p:nvPr/>
            </p:nvSpPr>
            <p:spPr>
              <a:xfrm>
                <a:off x="10190" y="5585"/>
                <a:ext cx="1020" cy="5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en-US" altLang="zh-CN" sz="1200" b="1">
                    <a:latin typeface="宋体" panose="02010600030101010101" pitchFamily="2" charset="-122"/>
                    <a:ea typeface="宋体" panose="02010600030101010101" pitchFamily="2" charset="-122"/>
                  </a:rPr>
                  <a:t>BC</a:t>
                </a:r>
                <a:endParaRPr lang="en-US" altLang="zh-CN" sz="12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06581" name="Text Box 103"/>
              <p:cNvSpPr txBox="1"/>
              <p:nvPr/>
            </p:nvSpPr>
            <p:spPr>
              <a:xfrm>
                <a:off x="13190" y="3485"/>
                <a:ext cx="1020" cy="5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800" b="1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en-US" altLang="zh-CN" sz="1200" b="1">
                    <a:latin typeface="宋体" panose="02010600030101010101" pitchFamily="2" charset="-122"/>
                    <a:ea typeface="宋体" panose="02010600030101010101" pitchFamily="2" charset="-122"/>
                  </a:rPr>
                  <a:t>CA</a:t>
                </a:r>
                <a:endParaRPr lang="en-US" altLang="zh-CN" sz="12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6582" name="文本框 96"/>
            <p:cNvSpPr txBox="1"/>
            <p:nvPr/>
          </p:nvSpPr>
          <p:spPr>
            <a:xfrm>
              <a:off x="1670" y="980"/>
              <a:ext cx="292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Δ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型不对称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1" name="Text Box 4"/>
          <p:cNvSpPr txBox="1"/>
          <p:nvPr/>
        </p:nvSpPr>
        <p:spPr>
          <a:xfrm>
            <a:off x="250825" y="908050"/>
            <a:ext cx="8064500" cy="19526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457200" indent="-457200">
              <a:spcBef>
                <a:spcPct val="50000"/>
              </a:spcBef>
              <a:buNone/>
            </a:pPr>
            <a:r>
              <a:rPr lang="zh-CN" altLang="en-US" sz="3200" b="1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表格：</a:t>
            </a:r>
            <a:endParaRPr lang="zh-CN" altLang="en-US" sz="3200" b="1" dirty="0">
              <a:solidFill>
                <a:schemeClr val="hlink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None/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形连接：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AutoNum type="ea1ChsPlain" startAt="4"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57200" indent="-457200">
              <a:spcBef>
                <a:spcPct val="50000"/>
              </a:spcBef>
              <a:buAutoNum type="ea1ChsPlain" startAt="4"/>
            </a:pPr>
            <a:endParaRPr lang="en-US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5085" name="表格 85084"/>
          <p:cNvGraphicFramePr/>
          <p:nvPr/>
        </p:nvGraphicFramePr>
        <p:xfrm>
          <a:off x="250825" y="2060575"/>
          <a:ext cx="8569325" cy="3584575"/>
        </p:xfrm>
        <a:graphic>
          <a:graphicData uri="http://schemas.openxmlformats.org/drawingml/2006/table">
            <a:tbl>
              <a:tblPr/>
              <a:tblGrid>
                <a:gridCol w="658813"/>
                <a:gridCol w="673100"/>
                <a:gridCol w="644525"/>
                <a:gridCol w="661987"/>
                <a:gridCol w="657225"/>
                <a:gridCol w="658813"/>
                <a:gridCol w="660400"/>
                <a:gridCol w="658812"/>
                <a:gridCol w="657225"/>
                <a:gridCol w="661988"/>
                <a:gridCol w="657225"/>
                <a:gridCol w="660400"/>
                <a:gridCol w="658812"/>
              </a:tblGrid>
              <a:tr h="555625">
                <a:tc rowSpan="2" grid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测量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    中线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线电压（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V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相电压（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V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线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/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相电流</a:t>
                      </a:r>
                      <a:r>
                        <a:rPr lang="zh-CN" altLang="en-US" sz="14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1400" b="1">
                          <a:latin typeface="楷体_GB2312" pitchFamily="49" charset="-122"/>
                          <a:ea typeface="楷体_GB2312" pitchFamily="49" charset="-122"/>
                        </a:rPr>
                        <a:t>A</a:t>
                      </a:r>
                      <a:r>
                        <a:rPr lang="zh-CN" altLang="en-US" sz="14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14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latin typeface="楷体_GB2312" pitchFamily="49" charset="-122"/>
                          <a:ea typeface="楷体_GB2312" pitchFamily="49" charset="-122"/>
                        </a:rPr>
                        <a:t>中线电压</a:t>
                      </a:r>
                      <a:r>
                        <a:rPr lang="zh-CN" altLang="en-US" sz="14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1400" b="1">
                          <a:latin typeface="楷体_GB2312" pitchFamily="49" charset="-122"/>
                          <a:ea typeface="楷体_GB2312" pitchFamily="49" charset="-122"/>
                        </a:rPr>
                        <a:t>V</a:t>
                      </a:r>
                      <a:r>
                        <a:rPr lang="zh-CN" altLang="en-US" sz="14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14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latin typeface="楷体_GB2312" pitchFamily="49" charset="-122"/>
                          <a:ea typeface="楷体_GB2312" pitchFamily="49" charset="-122"/>
                        </a:rPr>
                        <a:t>中线电流</a:t>
                      </a:r>
                      <a:r>
                        <a:rPr lang="zh-CN" altLang="en-US" sz="14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1400" b="1">
                          <a:latin typeface="楷体_GB2312" pitchFamily="49" charset="-122"/>
                          <a:ea typeface="楷体_GB2312" pitchFamily="49" charset="-122"/>
                        </a:rPr>
                        <a:t>A</a:t>
                      </a:r>
                      <a:r>
                        <a:rPr lang="zh-CN" altLang="en-US" sz="14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14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913">
                <a:tc vMerge="1" gridSpan="2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AB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BC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CA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AN’</a:t>
                      </a:r>
                      <a:endParaRPr lang="en-US" altLang="zh-CN" sz="20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BN’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CN’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A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B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C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55625">
                <a:tc row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负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载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对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称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有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400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无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 row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不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对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称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有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75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无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>
                        <a:buNone/>
                      </a:pPr>
                      <a:endParaRPr lang="en-US" altLang="zh-CN" sz="16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6075" name="表格 86074"/>
          <p:cNvGraphicFramePr/>
          <p:nvPr/>
        </p:nvGraphicFramePr>
        <p:xfrm>
          <a:off x="971550" y="1268413"/>
          <a:ext cx="7250113" cy="2384425"/>
        </p:xfrm>
        <a:graphic>
          <a:graphicData uri="http://schemas.openxmlformats.org/drawingml/2006/table">
            <a:tbl>
              <a:tblPr/>
              <a:tblGrid>
                <a:gridCol w="1319213"/>
                <a:gridCol w="657225"/>
                <a:gridCol w="661987"/>
                <a:gridCol w="657225"/>
                <a:gridCol w="658813"/>
                <a:gridCol w="660400"/>
                <a:gridCol w="658812"/>
                <a:gridCol w="657225"/>
                <a:gridCol w="661988"/>
                <a:gridCol w="657225"/>
              </a:tblGrid>
              <a:tr h="555625">
                <a:tc rowSpan="2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测量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负载    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线电流（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A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相电流（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A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20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线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/</a:t>
                      </a: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相电压</a:t>
                      </a:r>
                      <a:r>
                        <a:rPr lang="zh-CN" altLang="en-US" sz="1400" b="1" dirty="0">
                          <a:latin typeface="楷体_GB2312" pitchFamily="49" charset="-122"/>
                          <a:ea typeface="楷体_GB2312" pitchFamily="49" charset="-122"/>
                        </a:rPr>
                        <a:t>（</a:t>
                      </a: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V</a:t>
                      </a:r>
                      <a:r>
                        <a:rPr lang="zh-CN" altLang="en-US" sz="1400" b="1" dirty="0">
                          <a:latin typeface="楷体_GB2312" pitchFamily="49" charset="-122"/>
                          <a:ea typeface="楷体_GB2312" pitchFamily="49" charset="-122"/>
                        </a:rPr>
                        <a:t>）</a:t>
                      </a:r>
                      <a:endParaRPr lang="zh-CN" altLang="en-US" sz="14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69913">
                <a:tc vMerge="1"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A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B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C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AX</a:t>
                      </a:r>
                      <a:endParaRPr lang="en-US" altLang="zh-CN" sz="20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BY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I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CZ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AB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BC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2000" b="1">
                          <a:latin typeface="楷体_GB2312" pitchFamily="49" charset="-122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1200" b="1">
                          <a:latin typeface="楷体_GB2312" pitchFamily="49" charset="-122"/>
                          <a:ea typeface="楷体_GB2312" pitchFamily="49" charset="-122"/>
                        </a:rPr>
                        <a:t>CA</a:t>
                      </a:r>
                      <a:endParaRPr lang="en-US" altLang="zh-CN" sz="12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8650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负载对称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en-US" altLang="zh-CN" sz="1600" b="1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endParaRPr lang="en-US" altLang="zh-CN" sz="16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lang="en-US" altLang="zh-CN" sz="1600" b="1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>
                        <a:buNone/>
                      </a:pPr>
                      <a:endParaRPr lang="en-US" altLang="zh-CN" sz="16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8650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600" b="1" dirty="0">
                          <a:latin typeface="楷体_GB2312" pitchFamily="49" charset="-122"/>
                          <a:ea typeface="楷体_GB2312" pitchFamily="49" charset="-122"/>
                        </a:rPr>
                        <a:t>负载不对称</a:t>
                      </a:r>
                      <a:endParaRPr lang="zh-CN" altLang="en-US" sz="16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algn="ctr">
                        <a:buNone/>
                      </a:pPr>
                      <a:endParaRPr lang="en-US" altLang="zh-CN" sz="1600" b="1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zh-CN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596" name="Text Box 55"/>
          <p:cNvSpPr txBox="1"/>
          <p:nvPr/>
        </p:nvSpPr>
        <p:spPr>
          <a:xfrm>
            <a:off x="900113" y="692150"/>
            <a:ext cx="6911975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l-GR" altLang="zh-CN" sz="2800" b="1" dirty="0">
                <a:latin typeface="Arial" panose="020B0604020202020204" pitchFamily="34" charset="0"/>
                <a:ea typeface="楷体_GB2312" pitchFamily="49" charset="-122"/>
              </a:rPr>
              <a:t>Δ</a:t>
            </a:r>
            <a:r>
              <a:rPr lang="zh-CN" altLang="en-US" sz="2800" b="1" dirty="0">
                <a:latin typeface="Arial" panose="020B0604020202020204" pitchFamily="34" charset="0"/>
                <a:ea typeface="楷体_GB2312" pitchFamily="49" charset="-122"/>
              </a:rPr>
              <a:t>形连接：</a:t>
            </a:r>
            <a:endParaRPr lang="zh-CN" altLang="el-GR" sz="28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08597" name="AutoShape 56">
            <a:hlinkClick r:id="rId1" action="ppaction://hlinksldjump"/>
          </p:cNvPr>
          <p:cNvSpPr/>
          <p:nvPr/>
        </p:nvSpPr>
        <p:spPr>
          <a:xfrm>
            <a:off x="7235825" y="5805488"/>
            <a:ext cx="1368425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69" name="AutoShape 5">
            <a:hlinkClick r:id="rId1" action="ppaction://hlinksldjump"/>
          </p:cNvPr>
          <p:cNvSpPr/>
          <p:nvPr/>
        </p:nvSpPr>
        <p:spPr>
          <a:xfrm>
            <a:off x="7235825" y="5805488"/>
            <a:ext cx="1368425" cy="647700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 anchorCtr="0"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endParaRPr lang="zh-CN" altLang="en-US" sz="2000" b="1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09570" name="文本框 53251"/>
          <p:cNvSpPr txBox="1"/>
          <p:nvPr/>
        </p:nvSpPr>
        <p:spPr>
          <a:xfrm>
            <a:off x="762000" y="533400"/>
            <a:ext cx="7918450" cy="5638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457200" indent="-457200">
              <a:spcBef>
                <a:spcPct val="50000"/>
              </a:spcBef>
              <a:buNone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注意事项：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AutoNum type="arabicPeriod"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注意安全，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不得带电操作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！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AutoNum type="arabicPeriod"/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电源使用三相交流电源的电网电源。每相相电压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220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线电压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380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AutoNum type="arabicPeriod"/>
            </a:pPr>
            <a:r>
              <a:rPr lang="zh-CN" altLang="en-US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电压及电流的测量都用</a:t>
            </a:r>
            <a:r>
              <a:rPr lang="zh-CN" altLang="en-US" b="1" u="sng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功率表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。电压线圈等同于电压表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--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并联测量、电流线圈等同于电流表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--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串联测量！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None/>
            </a:pPr>
            <a:r>
              <a:rPr lang="en-US" altLang="zh-CN">
                <a:latin typeface="楷体_GB2312" pitchFamily="49" charset="-122"/>
                <a:ea typeface="楷体_GB2312" pitchFamily="49" charset="-122"/>
              </a:rPr>
              <a:t>4. </a:t>
            </a:r>
            <a:r>
              <a:rPr lang="zh-CN" altLang="zh-CN">
                <a:latin typeface="楷体_GB2312" pitchFamily="49" charset="-122"/>
                <a:ea typeface="楷体_GB2312" pitchFamily="49" charset="-122"/>
              </a:rPr>
              <a:t>连线全部用</a:t>
            </a:r>
            <a:r>
              <a:rPr lang="zh-CN" altLang="zh-CN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粗线</a:t>
            </a:r>
            <a:r>
              <a:rPr lang="zh-CN" altLang="zh-CN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zh-CN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None/>
            </a:pP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5.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注意观察中线作用。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spcBef>
                <a:spcPct val="50000"/>
              </a:spcBef>
              <a:buNone/>
            </a:pPr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  此实验电压较高，易出事故。请了解原理、看清线路、元件后再接线！不能带电操作！！</a:t>
            </a: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0593" name="对象 3"/>
          <p:cNvGraphicFramePr>
            <a:graphicFrameLocks noChangeAspect="1"/>
          </p:cNvGraphicFramePr>
          <p:nvPr/>
        </p:nvGraphicFramePr>
        <p:xfrm>
          <a:off x="1042988" y="1541463"/>
          <a:ext cx="7758112" cy="483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6991350" imgH="4048125" progId="Paint.Picture">
                  <p:embed/>
                </p:oleObj>
              </mc:Choice>
              <mc:Fallback>
                <p:oleObj name="" r:id="rId1" imgW="6991350" imgH="4048125" progId="Paint.Picture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2988" y="1541463"/>
                        <a:ext cx="7758112" cy="4835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4" name="文本框 5"/>
          <p:cNvSpPr txBox="1"/>
          <p:nvPr/>
        </p:nvSpPr>
        <p:spPr>
          <a:xfrm>
            <a:off x="879475" y="654050"/>
            <a:ext cx="2125663" cy="5778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三相电源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856538" y="1692275"/>
            <a:ext cx="1295400" cy="2419350"/>
          </a:xfrm>
          <a:prstGeom prst="ellipse">
            <a:avLst/>
          </a:prstGeom>
          <a:noFill/>
          <a:ln w="508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3851275" y="981075"/>
            <a:ext cx="4105275" cy="863600"/>
          </a:xfrm>
          <a:prstGeom prst="straightConnector1">
            <a:avLst/>
          </a:prstGeom>
          <a:ln w="508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1617" name="组合 1"/>
          <p:cNvGrpSpPr/>
          <p:nvPr/>
        </p:nvGrpSpPr>
        <p:grpSpPr>
          <a:xfrm>
            <a:off x="455613" y="695325"/>
            <a:ext cx="8148637" cy="5595938"/>
            <a:chOff x="718" y="1095"/>
            <a:chExt cx="12832" cy="8813"/>
          </a:xfrm>
        </p:grpSpPr>
        <p:graphicFrame>
          <p:nvGraphicFramePr>
            <p:cNvPr id="111618" name="对象 3"/>
            <p:cNvGraphicFramePr>
              <a:graphicFrameLocks noChangeAspect="1"/>
            </p:cNvGraphicFramePr>
            <p:nvPr/>
          </p:nvGraphicFramePr>
          <p:xfrm>
            <a:off x="3230" y="1308"/>
            <a:ext cx="10320" cy="8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" r:id="rId1" imgW="6210300" imgH="5819775" progId="Paint.Picture">
                    <p:embed/>
                  </p:oleObj>
                </mc:Choice>
                <mc:Fallback>
                  <p:oleObj name="" r:id="rId1" imgW="6210300" imgH="5819775" progId="Paint.Picture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230" y="1308"/>
                          <a:ext cx="10320" cy="8587"/>
                        </a:xfrm>
                        <a:prstGeom prst="rect">
                          <a:avLst/>
                        </a:prstGeom>
                        <a:noFill/>
                        <a:ln w="25400" cap="flat" cmpd="sng">
                          <a:solidFill>
                            <a:schemeClr val="tx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矩形 5"/>
            <p:cNvSpPr/>
            <p:nvPr/>
          </p:nvSpPr>
          <p:spPr>
            <a:xfrm>
              <a:off x="6748" y="6863"/>
              <a:ext cx="3288" cy="1145"/>
            </a:xfrm>
            <a:prstGeom prst="rect">
              <a:avLst/>
            </a:prstGeom>
            <a:noFill/>
            <a:ln w="50800" cmpd="sng">
              <a:solidFill>
                <a:srgbClr val="FF33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65" y="8235"/>
              <a:ext cx="2205" cy="1660"/>
            </a:xfrm>
            <a:prstGeom prst="rect">
              <a:avLst/>
            </a:prstGeom>
            <a:noFill/>
            <a:ln w="50800" cmpd="sng">
              <a:solidFill>
                <a:srgbClr val="FF33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621" name="文本框 11"/>
            <p:cNvSpPr txBox="1"/>
            <p:nvPr/>
          </p:nvSpPr>
          <p:spPr>
            <a:xfrm>
              <a:off x="718" y="1095"/>
              <a:ext cx="2307" cy="91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3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功率表</a:t>
              </a:r>
              <a:endParaRPr lang="zh-CN" altLang="en-US" sz="3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2" name="文本框 12"/>
            <p:cNvSpPr txBox="1"/>
            <p:nvPr/>
          </p:nvSpPr>
          <p:spPr>
            <a:xfrm>
              <a:off x="1725" y="6863"/>
              <a:ext cx="130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并联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3" name="文本框 13"/>
            <p:cNvSpPr txBox="1"/>
            <p:nvPr/>
          </p:nvSpPr>
          <p:spPr>
            <a:xfrm>
              <a:off x="1873" y="9188"/>
              <a:ext cx="130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串联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1624" name="组合 1"/>
            <p:cNvGrpSpPr/>
            <p:nvPr/>
          </p:nvGrpSpPr>
          <p:grpSpPr>
            <a:xfrm>
              <a:off x="1540" y="5985"/>
              <a:ext cx="2953" cy="893"/>
              <a:chOff x="1012825" y="3044031"/>
              <a:chExt cx="1875631" cy="566738"/>
            </a:xfrm>
          </p:grpSpPr>
          <p:sp>
            <p:nvSpPr>
              <p:cNvPr id="13" name="圆角矩形标注 12"/>
              <p:cNvSpPr/>
              <p:nvPr/>
            </p:nvSpPr>
            <p:spPr bwMode="auto">
              <a:xfrm>
                <a:off x="1012825" y="3044031"/>
                <a:ext cx="1875631" cy="566738"/>
              </a:xfrm>
              <a:prstGeom prst="wedgeRoundRectCallout">
                <a:avLst>
                  <a:gd name="adj1" fmla="val 123895"/>
                  <a:gd name="adj2" fmla="val 65768"/>
                  <a:gd name="adj3" fmla="val 16667"/>
                </a:avLst>
              </a:prstGeom>
              <a:solidFill>
                <a:srgbClr val="00FFFF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 marL="0" marR="0" lvl="0" indent="685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1626" name="文本框 8"/>
              <p:cNvSpPr txBox="1"/>
              <p:nvPr/>
            </p:nvSpPr>
            <p:spPr>
              <a:xfrm>
                <a:off x="1139030" y="3071019"/>
                <a:ext cx="1749425" cy="523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p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电压线圈</a:t>
                </a:r>
                <a:endPara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111627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" y="8008"/>
              <a:ext cx="5702" cy="118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Text Box 4"/>
          <p:cNvSpPr txBox="1"/>
          <p:nvPr/>
        </p:nvSpPr>
        <p:spPr>
          <a:xfrm>
            <a:off x="1476375" y="620713"/>
            <a:ext cx="56896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实验目录</a:t>
            </a:r>
            <a:endParaRPr lang="zh-CN" altLang="en-US" sz="2800" b="1" dirty="0">
              <a:solidFill>
                <a:schemeClr val="hlink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7890" name="AutoShape 6">
            <a:hlinkClick r:id="" action="ppaction://hlinkshowjump?jump=nextslide"/>
          </p:cNvPr>
          <p:cNvSpPr/>
          <p:nvPr/>
        </p:nvSpPr>
        <p:spPr>
          <a:xfrm>
            <a:off x="611188" y="1341438"/>
            <a:ext cx="7272337" cy="647700"/>
          </a:xfrm>
          <a:prstGeom prst="actionButtonBlank">
            <a:avLst/>
          </a:prstGeom>
          <a:solidFill>
            <a:srgbClr val="FFFFCC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1" name="AutoShape 9">
            <a:hlinkClick r:id="rId1" action="ppaction://hlinksldjump"/>
          </p:cNvPr>
          <p:cNvSpPr/>
          <p:nvPr/>
        </p:nvSpPr>
        <p:spPr>
          <a:xfrm>
            <a:off x="611188" y="3500438"/>
            <a:ext cx="7272337" cy="647700"/>
          </a:xfrm>
          <a:prstGeom prst="actionButtonBlank">
            <a:avLst/>
          </a:prstGeom>
          <a:solidFill>
            <a:srgbClr val="FFFFCC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2" name="Text Box 11"/>
          <p:cNvSpPr txBox="1"/>
          <p:nvPr/>
        </p:nvSpPr>
        <p:spPr>
          <a:xfrm>
            <a:off x="827088" y="1484313"/>
            <a:ext cx="5832475" cy="396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000" b="1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实验一    直流电路的电压、电流及电位的实验研究</a:t>
            </a:r>
            <a:endParaRPr lang="zh-CN" altLang="en-US" sz="2000" b="1" dirty="0">
              <a:solidFill>
                <a:schemeClr val="hlink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7893" name="AutoShape 12">
            <a:hlinkClick r:id="rId2" action="ppaction://hlinksldjump"/>
          </p:cNvPr>
          <p:cNvSpPr/>
          <p:nvPr/>
        </p:nvSpPr>
        <p:spPr>
          <a:xfrm>
            <a:off x="611188" y="2420938"/>
            <a:ext cx="7273925" cy="647700"/>
          </a:xfrm>
          <a:prstGeom prst="actionButtonBlank">
            <a:avLst/>
          </a:prstGeom>
          <a:solidFill>
            <a:srgbClr val="FFFFCC"/>
          </a:solidFill>
          <a:ln w="9525">
            <a:noFill/>
          </a:ln>
        </p:spPr>
        <p:txBody>
          <a:bodyPr wrap="none" anchor="ctr" anchorCtr="0"/>
          <a:p>
            <a:r>
              <a:rPr lang="en-US" altLang="zh-CN" sz="2000" b="1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000" b="1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实验二   直流叠加定律和戴维南定理研究</a:t>
            </a:r>
            <a:endParaRPr lang="zh-CN" altLang="en-US" sz="2000" b="1" dirty="0">
              <a:solidFill>
                <a:schemeClr val="hlink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auto">
          <a:xfrm>
            <a:off x="684213" y="3573463"/>
            <a:ext cx="72009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  <a:buClrTx/>
            </a:pPr>
            <a:r>
              <a:rPr lang="en-US" altLang="zh-CN" sz="2000" b="1" noProof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lang="zh-CN" altLang="en-US" sz="2000" b="1" noProof="1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</a:rPr>
              <a:t>实验五  一阶电路的暂态过程</a:t>
            </a:r>
            <a:endParaRPr lang="zh-CN" altLang="en-US" sz="2000" b="1" noProof="1">
              <a:solidFill>
                <a:schemeClr val="hlink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5" name="AutoShape 14"/>
          <p:cNvSpPr/>
          <p:nvPr/>
        </p:nvSpPr>
        <p:spPr>
          <a:xfrm>
            <a:off x="611188" y="4581525"/>
            <a:ext cx="7272337" cy="647700"/>
          </a:xfrm>
          <a:prstGeom prst="actionButtonBlank">
            <a:avLst/>
          </a:prstGeom>
          <a:solidFill>
            <a:srgbClr val="FFFFCC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6" name="Text Box 16">
            <a:hlinkClick r:id="rId3" action="ppaction://hlinksldjump"/>
          </p:cNvPr>
          <p:cNvSpPr txBox="1"/>
          <p:nvPr/>
        </p:nvSpPr>
        <p:spPr>
          <a:xfrm>
            <a:off x="755650" y="4652963"/>
            <a:ext cx="6985000" cy="3968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实验十一  三相交流电路的研究</a:t>
            </a:r>
            <a:endParaRPr lang="zh-CN" altLang="en-US" sz="2000" b="1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Text Box 8"/>
          <p:cNvSpPr txBox="1"/>
          <p:nvPr/>
        </p:nvSpPr>
        <p:spPr>
          <a:xfrm>
            <a:off x="971550" y="2708275"/>
            <a:ext cx="7272338" cy="15557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4800" b="1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直流电路的电压、</a:t>
            </a:r>
            <a:endParaRPr lang="zh-CN" altLang="en-US" sz="4800" b="1" dirty="0">
              <a:solidFill>
                <a:schemeClr val="tx2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lang="zh-CN" altLang="en-US" sz="4800" b="1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电流及电位的实验研究</a:t>
            </a:r>
            <a:endParaRPr lang="zh-CN" altLang="en-US" sz="4800" b="1" dirty="0">
              <a:solidFill>
                <a:schemeClr val="tx2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8914" name="Text Box 9"/>
          <p:cNvSpPr txBox="1"/>
          <p:nvPr/>
        </p:nvSpPr>
        <p:spPr>
          <a:xfrm>
            <a:off x="900113" y="1628775"/>
            <a:ext cx="6624637" cy="914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5400" dirty="0">
                <a:solidFill>
                  <a:srgbClr val="FF0066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电路实验一</a:t>
            </a:r>
            <a:endParaRPr lang="zh-CN" altLang="en-US" sz="5400" dirty="0">
              <a:solidFill>
                <a:srgbClr val="FF0066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PP_MARK_KEY" val="1b160931-21a1-484e-b4b9-4b2090c768aa"/>
  <p:tag name="COMMONDATA" val="eyJoZGlkIjoiMjA4NTE5NWJiN2E5OGUxZTFiMzE4NmQyYzE0NThjNjMifQ=="/>
</p:tagLst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自定义设计方案">
  <a:themeElements>
    <a:clrScheme name="7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自定义设计方案">
  <a:themeElements>
    <a:clrScheme name="8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自定义设计方案">
  <a:themeElements>
    <a:clrScheme name="9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自定义设计方案">
  <a:themeElements>
    <a:clrScheme name="10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自定义设计方案">
  <a:themeElements>
    <a:clrScheme name="11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自定义设计方案">
  <a:themeElements>
    <a:clrScheme name="12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自定义设计方案">
  <a:themeElements>
    <a:clrScheme name="13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自定义设计方案">
  <a:themeElements>
    <a:clrScheme name="14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5_自定义设计方案">
  <a:themeElements>
    <a:clrScheme name="15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5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6_自定义设计方案">
  <a:themeElements>
    <a:clrScheme name="16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6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7_自定义设计方案">
  <a:themeElements>
    <a:clrScheme name="17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7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7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8_自定义设计方案">
  <a:themeElements>
    <a:clrScheme name="18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8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8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9_自定义设计方案">
  <a:themeElements>
    <a:clrScheme name="19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9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9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0_自定义设计方案">
  <a:themeElements>
    <a:clrScheme name="20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0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0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1_自定义设计方案">
  <a:themeElements>
    <a:clrScheme name="21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1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1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2_自定义设计方案">
  <a:themeElements>
    <a:clrScheme name="22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2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2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3_自定义设计方案">
  <a:themeElements>
    <a:clrScheme name="23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3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3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自定义设计方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演示文稿1</Template>
  <TotalTime>0</TotalTime>
  <Words>7998</Words>
  <Application>WPS 演示</Application>
  <PresentationFormat>在屏幕上显示</PresentationFormat>
  <Paragraphs>1405</Paragraphs>
  <Slides>78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28</vt:i4>
      </vt:variant>
      <vt:variant>
        <vt:lpstr>嵌入 OLE 服务器</vt:lpstr>
      </vt:variant>
      <vt:variant>
        <vt:i4>18</vt:i4>
      </vt:variant>
      <vt:variant>
        <vt:lpstr>幻灯片标题</vt:lpstr>
      </vt:variant>
      <vt:variant>
        <vt:i4>78</vt:i4>
      </vt:variant>
    </vt:vector>
  </HeadingPairs>
  <TitlesOfParts>
    <vt:vector size="144" baseType="lpstr">
      <vt:lpstr>Arial</vt:lpstr>
      <vt:lpstr>宋体</vt:lpstr>
      <vt:lpstr>Wingdings</vt:lpstr>
      <vt:lpstr>Calibri</vt:lpstr>
      <vt:lpstr>Times New Roman</vt:lpstr>
      <vt:lpstr>黑体</vt:lpstr>
      <vt:lpstr>楷体_GB2312</vt:lpstr>
      <vt:lpstr>新宋体</vt:lpstr>
      <vt:lpstr>楷体_GB2312</vt:lpstr>
      <vt:lpstr>Verdana</vt:lpstr>
      <vt:lpstr>微软雅黑</vt:lpstr>
      <vt:lpstr>Arial Unicode MS</vt:lpstr>
      <vt:lpstr>华文琥珀</vt:lpstr>
      <vt:lpstr>Comic Sans MS</vt:lpstr>
      <vt:lpstr>MS PGothic</vt:lpstr>
      <vt:lpstr>华文新魏</vt:lpstr>
      <vt:lpstr>华文楷体</vt:lpstr>
      <vt:lpstr>Batang</vt:lpstr>
      <vt:lpstr>Constantia</vt:lpstr>
      <vt:lpstr>华文仿宋</vt:lpstr>
      <vt:lpstr>1_Office 主题</vt:lpstr>
      <vt:lpstr>Office 主题</vt:lpstr>
      <vt:lpstr>1_自定义设计方案</vt:lpstr>
      <vt:lpstr>自定义设计方案</vt:lpstr>
      <vt:lpstr>2_Office 主题</vt:lpstr>
      <vt:lpstr>3_Office 主题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Equation.KSEE3</vt:lpstr>
      <vt:lpstr>Equation.3</vt:lpstr>
      <vt:lpstr>Paint.Picture</vt:lpstr>
      <vt:lpstr>Equation.DSMT4</vt:lpstr>
      <vt:lpstr>Equation.DSMT4</vt:lpstr>
      <vt:lpstr>Equation.DSMT4</vt:lpstr>
      <vt:lpstr>Equation.DSMT4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Equation.DSMT4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三、仿真 要求：  1.熟悉multisim仿真软件 2.仿真内容    第八章中   实验七：交流阻抗测量                         实验八：日光灯功率因数的提高                         实验九：串、并联谐振                         实验十一：三相相序判断，Y、Δ连接     第九章中  课题1中专题2, 课题2中专题2和专题3, 课题3中专题2    每人从上面选择一个题目（仅限交流）进行仿真 3.根据实验任务自拟线路、参数、表格，记录数据、仿真曲线等 4.完成仿真报告，报告格式参照实验指导书P123§7.4.1 5.提交仿真文件、仿真报告（电子稿及打印稿）       不得抄袭！凡内容雷同者均按不及格论处！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七.  实验重点及难点：  1.  弄清电压、电流实际方向与参考方向的概念，正确确定     测量值的正、负。   2.  KVL定律在任意回路中均成立。  3.  正确理解电压与电位的定义及关系。为什么电压具有的绝对性；电位具有的相对性？  4.  如何理解等电位的概念。如果两点等电位，该两点间连导线和不连导线，是否对其相关电路造成影响？为什么？  5.  测量值与测量仪表有没有关系？应该怎么去选择测量仪表？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参考线路：                叠加定律：</vt:lpstr>
      <vt:lpstr>电源单独作用： </vt:lpstr>
      <vt:lpstr>PowerPoint 演示文稿</vt:lpstr>
      <vt:lpstr>参考表格：</vt:lpstr>
      <vt:lpstr>PowerPoint 演示文稿</vt:lpstr>
      <vt:lpstr>PowerPoint 演示文稿</vt:lpstr>
      <vt:lpstr>PowerPoint 演示文稿</vt:lpstr>
      <vt:lpstr>参考表格：</vt:lpstr>
      <vt:lpstr>PowerPoint 演示文稿</vt:lpstr>
      <vt:lpstr>PowerPoint 演示文稿</vt:lpstr>
      <vt:lpstr>PowerPoint 演示文稿</vt:lpstr>
      <vt:lpstr>    重点与难点：   1. 设计电路时不能有电源倒灌的现象发生，即电源只能       流出，不能流入。（在实验中，电源共同作用时，       要注意电源的指示值。）    2.  电源置零，理论上与实际中是有悖的。      理论：电压源短路；         实际：电压源不得短路；      理论：电流源短路；         实际：电流源不得短路；     3.  实际网络与等效网络是否相等？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MS User</dc:creator>
  <cp:lastModifiedBy>yh</cp:lastModifiedBy>
  <cp:revision>305</cp:revision>
  <dcterms:created xsi:type="dcterms:W3CDTF">2005-09-01T02:22:00Z</dcterms:created>
  <dcterms:modified xsi:type="dcterms:W3CDTF">2023-09-05T09:33:28Z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9A33229004C744F881F4201FBD44927E</vt:lpwstr>
  </property>
</Properties>
</file>